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00" r:id="rId14"/>
    <p:sldId id="284" r:id="rId15"/>
    <p:sldId id="285" r:id="rId16"/>
    <p:sldId id="294" r:id="rId17"/>
    <p:sldId id="296" r:id="rId18"/>
    <p:sldId id="271" r:id="rId19"/>
    <p:sldId id="299" r:id="rId20"/>
    <p:sldId id="303" r:id="rId21"/>
    <p:sldId id="308" r:id="rId22"/>
    <p:sldId id="305" r:id="rId23"/>
    <p:sldId id="292" r:id="rId24"/>
    <p:sldId id="258" r:id="rId25"/>
    <p:sldId id="287" r:id="rId26"/>
    <p:sldId id="259" r:id="rId27"/>
    <p:sldId id="317" r:id="rId28"/>
    <p:sldId id="260" r:id="rId29"/>
    <p:sldId id="288" r:id="rId30"/>
    <p:sldId id="319" r:id="rId31"/>
    <p:sldId id="261" r:id="rId32"/>
    <p:sldId id="306" r:id="rId33"/>
    <p:sldId id="263" r:id="rId34"/>
    <p:sldId id="307" r:id="rId35"/>
    <p:sldId id="309" r:id="rId36"/>
    <p:sldId id="311" r:id="rId37"/>
    <p:sldId id="312" r:id="rId38"/>
    <p:sldId id="316" r:id="rId39"/>
    <p:sldId id="314" r:id="rId40"/>
    <p:sldId id="315" r:id="rId41"/>
    <p:sldId id="268" r:id="rId42"/>
    <p:sldId id="264" r:id="rId43"/>
    <p:sldId id="31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A8004C-2FE0-4C8A-89FD-8FA3DCFB45D4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69E65AD-785B-41D4-B695-B7A94FB0C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94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3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</a:t>
            </a:r>
            <a:r>
              <a:rPr lang="en-US" dirty="0" err="1"/>
              <a:t>nbviewer.jupyter.org</a:t>
            </a:r>
            <a:r>
              <a:rPr lang="en-US" dirty="0"/>
              <a:t>/</a:t>
            </a:r>
            <a:r>
              <a:rPr lang="en-US" dirty="0" err="1"/>
              <a:t>github</a:t>
            </a:r>
            <a:r>
              <a:rPr lang="en-US" dirty="0"/>
              <a:t>/</a:t>
            </a:r>
            <a:r>
              <a:rPr lang="en-US" dirty="0" err="1"/>
              <a:t>jrjohansson</a:t>
            </a:r>
            <a:r>
              <a:rPr lang="en-US" dirty="0"/>
              <a:t>/</a:t>
            </a:r>
            <a:r>
              <a:rPr lang="en-US" dirty="0" err="1"/>
              <a:t>qutip</a:t>
            </a:r>
            <a:r>
              <a:rPr lang="en-US" dirty="0"/>
              <a:t>-lectures/blob/master/Lecture-1-Jaynes-Cumming-model.ipynb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65AD-785B-41D4-B695-B7A94FB0C6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3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8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6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25AF-ED94-42C0-BD31-4FADC5D7C7C8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4703-B45D-4D27-906D-E414C129F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2213-6560-424E-A9A0-70875598AEF1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8E86-AFAF-4E84-AA07-3EA5B3F2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E8CA-E4F3-4FCA-8491-0BDDC6B9D0A0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2432-43FD-42C5-93BA-657F9A7C7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D1EA-7E0F-4C2F-BF81-AD93DE652FA6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6813-093D-4D28-A860-50FE7B669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0C54-B820-4879-B960-03A7899EC6A4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DA92-6A95-4901-A5B8-2CD0A0098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A782-59B5-499D-93B5-11B36C8FE5E3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66EA-BA1F-42DF-A59E-23BD96158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9E47-8393-4729-BD9E-336A8CC9B7C2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A5EF-AFD2-4B76-B28E-02AEFDED3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58EE-6DC8-4D30-AB66-B1450EC474FB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9A53-5AC3-4377-8AF8-41DA395BF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5CA4-B0B2-4C42-BF0F-7E00F88E5CF3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E978-3B61-4C5D-A635-8E9F54C75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4F6F-6378-4269-B1B1-1E48E8938B0F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C9E7-E415-4965-A984-570A45E06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B9D64-EE8C-4514-81E3-00609B022F98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525F-9D15-4834-AD26-2F117629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5655E-0FE0-4914-A9ED-E6008FADBABC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524A2-DFDA-4CBE-B9B6-A2B118815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ersonalpages.manchester.ac.uk/staff/michael.berk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Programming tutorial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898989"/>
                </a:solidFill>
              </a:rPr>
              <a:t>Lesson 1: Why learn to program? Python vs </a:t>
            </a:r>
            <a:r>
              <a:rPr lang="en-GB" dirty="0" err="1">
                <a:solidFill>
                  <a:srgbClr val="898989"/>
                </a:solidFill>
              </a:rPr>
              <a:t>Matlab</a:t>
            </a:r>
            <a:r>
              <a:rPr lang="en-GB" dirty="0">
                <a:solidFill>
                  <a:srgbClr val="898989"/>
                </a:solidFill>
              </a:rPr>
              <a:t>; </a:t>
            </a:r>
          </a:p>
          <a:p>
            <a:r>
              <a:rPr lang="en-GB" dirty="0">
                <a:solidFill>
                  <a:srgbClr val="898989"/>
                </a:solidFill>
              </a:rPr>
              <a:t>The Basics: variables, scripts and functions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3099" y="3212976"/>
            <a:ext cx="3650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Dr Michael Berks</a:t>
            </a:r>
          </a:p>
          <a:p>
            <a:pPr algn="ctr"/>
            <a:r>
              <a:rPr lang="en-GB" dirty="0"/>
              <a:t>michael.berks@manchester.ac.uk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6" y="2636912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3059832" y="1268760"/>
            <a:ext cx="4896544" cy="2088232"/>
          </a:xfrm>
          <a:prstGeom prst="cloudCallout">
            <a:avLst>
              <a:gd name="adj1" fmla="val -58332"/>
              <a:gd name="adj2" fmla="val 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Why</a:t>
            </a:r>
            <a:r>
              <a:rPr lang="en-GB" sz="2400" dirty="0"/>
              <a:t> do </a:t>
            </a:r>
            <a:r>
              <a:rPr lang="en-GB" sz="2400" b="1" i="1" dirty="0"/>
              <a:t>I</a:t>
            </a:r>
            <a:r>
              <a:rPr lang="en-GB" sz="2400" dirty="0"/>
              <a:t> need to learn how to write my own computer code?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688" y="4869160"/>
            <a:ext cx="741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Think of it like learning to cook…..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1" y="548680"/>
            <a:ext cx="3646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Now the big question….</a:t>
            </a:r>
          </a:p>
        </p:txBody>
      </p:sp>
    </p:spTree>
    <p:extLst>
      <p:ext uri="{BB962C8B-B14F-4D97-AF65-F5344CB8AC3E}">
        <p14:creationId xmlns:p14="http://schemas.microsoft.com/office/powerpoint/2010/main" val="15273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98119" y="1124744"/>
            <a:ext cx="4778137" cy="4464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095836" y="1765995"/>
            <a:ext cx="2952329" cy="3013938"/>
            <a:chOff x="2627783" y="1316727"/>
            <a:chExt cx="2952329" cy="3013938"/>
          </a:xfrm>
        </p:grpSpPr>
        <p:pic>
          <p:nvPicPr>
            <p:cNvPr id="10242" name="Picture 2" descr="http://dietexpertnj.files.wordpress.com/2012/07/hungr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276872"/>
              <a:ext cx="2952327" cy="205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27783" y="1316727"/>
              <a:ext cx="29523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You’re hungry and want something good to eat…..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528" y="620688"/>
            <a:ext cx="1944216" cy="2376264"/>
            <a:chOff x="323528" y="620688"/>
            <a:chExt cx="1944216" cy="2376264"/>
          </a:xfrm>
        </p:grpSpPr>
        <p:sp>
          <p:nvSpPr>
            <p:cNvPr id="8" name="Rounded Rectangle 7"/>
            <p:cNvSpPr/>
            <p:nvPr/>
          </p:nvSpPr>
          <p:spPr>
            <a:xfrm>
              <a:off x="323528" y="620688"/>
              <a:ext cx="1944216" cy="23762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2463420"/>
              <a:ext cx="1745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Get parents to cook</a:t>
              </a:r>
            </a:p>
          </p:txBody>
        </p:sp>
        <p:pic>
          <p:nvPicPr>
            <p:cNvPr id="10244" name="Picture 4" descr="http://www.catalogs.com/info/bestof/wp-content/uploads/2011/03/momscookmai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2" y="849891"/>
              <a:ext cx="1289536" cy="158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228184" y="620688"/>
            <a:ext cx="2245990" cy="2012009"/>
            <a:chOff x="6228184" y="620688"/>
            <a:chExt cx="2245990" cy="2012009"/>
          </a:xfrm>
        </p:grpSpPr>
        <p:sp>
          <p:nvSpPr>
            <p:cNvPr id="19" name="Rounded Rectangle 18"/>
            <p:cNvSpPr/>
            <p:nvPr/>
          </p:nvSpPr>
          <p:spPr>
            <a:xfrm>
              <a:off x="6228184" y="620688"/>
              <a:ext cx="2245990" cy="20120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4115" y="620688"/>
              <a:ext cx="16982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Go to a restaurant</a:t>
              </a:r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706" y="951742"/>
              <a:ext cx="1971303" cy="148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379706" y="3645024"/>
            <a:ext cx="2368758" cy="3024336"/>
            <a:chOff x="6379706" y="3645024"/>
            <a:chExt cx="2368758" cy="3024336"/>
          </a:xfrm>
        </p:grpSpPr>
        <p:sp>
          <p:nvSpPr>
            <p:cNvPr id="23" name="Rounded Rectangle 22"/>
            <p:cNvSpPr/>
            <p:nvPr/>
          </p:nvSpPr>
          <p:spPr>
            <a:xfrm>
              <a:off x="6379706" y="3645024"/>
              <a:ext cx="2368758" cy="3024336"/>
            </a:xfrm>
            <a:prstGeom prst="roundRect">
              <a:avLst>
                <a:gd name="adj" fmla="val 1266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47" name="Picture 7" descr="http://www.austinchronicle.com/binary/6b00/L2C-oo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753036"/>
              <a:ext cx="18859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88016" y="3993654"/>
            <a:ext cx="2232248" cy="2531690"/>
            <a:chOff x="288016" y="3993654"/>
            <a:chExt cx="2232248" cy="2531690"/>
          </a:xfrm>
        </p:grpSpPr>
        <p:sp>
          <p:nvSpPr>
            <p:cNvPr id="18" name="Rounded Rectangle 17"/>
            <p:cNvSpPr/>
            <p:nvPr/>
          </p:nvSpPr>
          <p:spPr>
            <a:xfrm>
              <a:off x="310723" y="3993654"/>
              <a:ext cx="2172390" cy="25316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49" name="Picture 9" descr="http://thumbs.dreamstime.com/z/microwave-meal-5937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0" b="11106"/>
            <a:stretch/>
          </p:blipFill>
          <p:spPr bwMode="auto">
            <a:xfrm>
              <a:off x="560739" y="4581128"/>
              <a:ext cx="1805533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88016" y="4250499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Get a microwave meal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1560" y="188640"/>
            <a:ext cx="17281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29431" y="63596"/>
            <a:ext cx="17281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3568" y="3658666"/>
            <a:ext cx="17281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</p:txBody>
      </p:sp>
      <p:sp>
        <p:nvSpPr>
          <p:cNvPr id="3" name="Rounded Rectangle 2"/>
          <p:cNvSpPr/>
          <p:nvPr/>
        </p:nvSpPr>
        <p:spPr>
          <a:xfrm rot="20727165">
            <a:off x="1771125" y="372687"/>
            <a:ext cx="3024336" cy="445227"/>
          </a:xfrm>
          <a:prstGeom prst="roundRect">
            <a:avLst>
              <a:gd name="adj" fmla="val 3461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You live in Manchester now!</a:t>
            </a:r>
          </a:p>
        </p:txBody>
      </p:sp>
      <p:sp>
        <p:nvSpPr>
          <p:cNvPr id="26" name="Rounded Rectangle 25"/>
          <p:cNvSpPr/>
          <p:nvPr/>
        </p:nvSpPr>
        <p:spPr>
          <a:xfrm rot="21353642">
            <a:off x="4813941" y="351996"/>
            <a:ext cx="3815180" cy="445227"/>
          </a:xfrm>
          <a:prstGeom prst="roundRect">
            <a:avLst>
              <a:gd name="adj" fmla="val 3461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You’re student, you can’t afford it!</a:t>
            </a:r>
          </a:p>
        </p:txBody>
      </p:sp>
      <p:sp>
        <p:nvSpPr>
          <p:cNvPr id="27" name="Rounded Rectangle 26"/>
          <p:cNvSpPr/>
          <p:nvPr/>
        </p:nvSpPr>
        <p:spPr>
          <a:xfrm rot="262373">
            <a:off x="1357932" y="5884241"/>
            <a:ext cx="3815180" cy="445227"/>
          </a:xfrm>
          <a:prstGeom prst="roundRect">
            <a:avLst>
              <a:gd name="adj" fmla="val 3461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You’re a fussy eater!</a:t>
            </a:r>
          </a:p>
        </p:txBody>
      </p:sp>
    </p:spTree>
    <p:extLst>
      <p:ext uri="{BB962C8B-B14F-4D97-AF65-F5344CB8AC3E}">
        <p14:creationId xmlns:p14="http://schemas.microsoft.com/office/powerpoint/2010/main" val="14801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062" y="2708920"/>
            <a:ext cx="513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Vs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8619" y="476672"/>
            <a:ext cx="3816424" cy="13681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Heating someone else’s food in the microwave</a:t>
            </a:r>
          </a:p>
        </p:txBody>
      </p:sp>
      <p:sp>
        <p:nvSpPr>
          <p:cNvPr id="10" name="Oval 9"/>
          <p:cNvSpPr/>
          <p:nvPr/>
        </p:nvSpPr>
        <p:spPr>
          <a:xfrm>
            <a:off x="379752" y="1772816"/>
            <a:ext cx="375415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Ok if they’ve cooked exactly what you want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8619" y="3378380"/>
            <a:ext cx="3816424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Cooking your own food</a:t>
            </a:r>
          </a:p>
        </p:txBody>
      </p:sp>
      <p:sp>
        <p:nvSpPr>
          <p:cNvPr id="12" name="Oval 11"/>
          <p:cNvSpPr/>
          <p:nvPr/>
        </p:nvSpPr>
        <p:spPr>
          <a:xfrm>
            <a:off x="708659" y="4717250"/>
            <a:ext cx="3096344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eat exactly as you like it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355976" y="44624"/>
            <a:ext cx="72008" cy="68133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42368" y="2708920"/>
            <a:ext cx="513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Vs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90925" y="476672"/>
            <a:ext cx="3816424" cy="13681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Using a computer program</a:t>
            </a:r>
          </a:p>
        </p:txBody>
      </p:sp>
      <p:sp>
        <p:nvSpPr>
          <p:cNvPr id="18" name="Oval 17"/>
          <p:cNvSpPr/>
          <p:nvPr/>
        </p:nvSpPr>
        <p:spPr>
          <a:xfrm>
            <a:off x="4722058" y="1772816"/>
            <a:ext cx="375415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Ok if it does exactly what you want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90925" y="3378380"/>
            <a:ext cx="3816424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Writing your own computer program</a:t>
            </a:r>
          </a:p>
        </p:txBody>
      </p:sp>
      <p:sp>
        <p:nvSpPr>
          <p:cNvPr id="20" name="Oval 19"/>
          <p:cNvSpPr/>
          <p:nvPr/>
        </p:nvSpPr>
        <p:spPr>
          <a:xfrm>
            <a:off x="5050965" y="4717250"/>
            <a:ext cx="3096344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Make it do exactly what you want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45513" y="6229121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Research is likely to be here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Curved Connector 22"/>
          <p:cNvCxnSpPr>
            <a:stCxn id="21" idx="0"/>
          </p:cNvCxnSpPr>
          <p:nvPr/>
        </p:nvCxnSpPr>
        <p:spPr>
          <a:xfrm rot="16200000" flipV="1">
            <a:off x="6596569" y="5638728"/>
            <a:ext cx="639880" cy="54090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08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" y="1118915"/>
            <a:ext cx="9120231" cy="46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325716" y="188640"/>
            <a:ext cx="3456384" cy="1584176"/>
          </a:xfrm>
          <a:prstGeom prst="cloudCallout">
            <a:avLst>
              <a:gd name="adj1" fmla="val -58332"/>
              <a:gd name="adj2" fmla="val 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good a cook/programmer do I need to be?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4176" y="3824173"/>
            <a:ext cx="3456384" cy="1261011"/>
          </a:xfrm>
          <a:prstGeom prst="cloudCallout">
            <a:avLst>
              <a:gd name="adj1" fmla="val -61157"/>
              <a:gd name="adj2" fmla="val 9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I need to write all my programs from scratch?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7944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No! Just like in cooking, you don’t need make everything from raw ingredients, can use pre-made pasta, sauces, wine etc…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771" y="5157192"/>
            <a:ext cx="5171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Remember you can use other people’s code to include bits of their programs in yours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672" y="5877272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… but you do need to know the basics to put those bits together (how to chop an onion, when to add seasoning etc.)</a:t>
            </a:r>
          </a:p>
        </p:txBody>
      </p:sp>
      <p:pic>
        <p:nvPicPr>
          <p:cNvPr id="12290" name="Picture 2" descr="http://i.dailymail.co.uk/i/pix/2009/02/26/article-1156002-03AB48D5000005DC-197_468x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91" y="689530"/>
            <a:ext cx="1924075" cy="27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girlalive.com/food/images/beans_on_toast43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64" y="1916832"/>
            <a:ext cx="2555280" cy="17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48064" y="2284988"/>
            <a:ext cx="513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609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325716" y="188640"/>
            <a:ext cx="3456384" cy="1584176"/>
          </a:xfrm>
          <a:prstGeom prst="cloudCallout">
            <a:avLst>
              <a:gd name="adj1" fmla="val -58332"/>
              <a:gd name="adj2" fmla="val 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And finally….</a:t>
            </a:r>
          </a:p>
          <a:p>
            <a:pPr algn="ctr"/>
            <a:r>
              <a:rPr lang="en-GB" sz="2400" dirty="0"/>
              <a:t>What is </a:t>
            </a:r>
            <a:r>
              <a:rPr lang="en-GB" sz="2400" b="1" dirty="0" err="1"/>
              <a:t>Matlab</a:t>
            </a:r>
            <a:r>
              <a:rPr lang="en-GB" sz="2400" dirty="0"/>
              <a:t>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878737"/>
            <a:ext cx="552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Matlab</a:t>
            </a:r>
            <a:r>
              <a:rPr lang="en-GB" dirty="0"/>
              <a:t> is both a program and a programming language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227687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 it has lots of tools you can just use to analyse data and images. But you can also write code to extend it to do any analysis you like (although unlike a ‘pure’ language, it will only work if the </a:t>
            </a:r>
            <a:r>
              <a:rPr lang="en-GB" dirty="0" err="1"/>
              <a:t>Matlab</a:t>
            </a:r>
            <a:r>
              <a:rPr lang="en-GB" dirty="0"/>
              <a:t> program is installed on the computer).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3838096"/>
            <a:ext cx="1656184" cy="1535120"/>
            <a:chOff x="971600" y="3334040"/>
            <a:chExt cx="1656184" cy="1535120"/>
          </a:xfrm>
        </p:grpSpPr>
        <p:sp>
          <p:nvSpPr>
            <p:cNvPr id="9" name="Rounded Rectangle 8"/>
            <p:cNvSpPr/>
            <p:nvPr/>
          </p:nvSpPr>
          <p:spPr>
            <a:xfrm>
              <a:off x="971600" y="3334040"/>
              <a:ext cx="1656184" cy="153512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52305" y="3356578"/>
              <a:ext cx="1422766" cy="1296558"/>
              <a:chOff x="91153" y="4497949"/>
              <a:chExt cx="1422766" cy="12965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1153" y="4497949"/>
                <a:ext cx="1359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Excel</a:t>
                </a:r>
              </a:p>
            </p:txBody>
          </p: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64" y="4780728"/>
                <a:ext cx="1359455" cy="1013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AutoShape 2" descr="data:image/jpeg;base64,/9j/4AAQSkZJRgABAQAAAQABAAD/2wCEAAkGBxQSEhUUEhQUFhQXFRUVGBQVEBUVFhUUFBYWGiAUFBQaHCggGB8xHBsXIjEhJik3Oi4uGCAzODMwNygtLi0BCgoKDg0OGxAQGiwkICQtLDUsLCwsLCwsLDcsLC0sLDEsLCwsLCwsLC0sLCwvLSwsLCwsLCwsLCwsLCwsLCwsLP/AABEIAGAAoAMBEQACEQEDEQH/xAAcAAABBQEBAQAAAAAAAAAAAAAAAwQFBgcBAgj/xAA8EAACAQMCAgcFBwMCBwAAAAABAgMABBESIQUxBhMiQVFhgQcyQnGRFCNSU2JyobHB8LLRJDNjgpKi8f/EABoBAQADAQEBAAAAAAAAAAAAAAABAgMEBQb/xAAtEQACAgEDAwIGAQUBAAAAAAAAAQIRAwQSITFBUSJhBRNxgZGh8BQjM8HhFf/aAAwDAQACEQMRAD8A2CLnWrM0VL2h9Nl4dHpjAkuXGVQ+6i/jk/sO+t9Pp3l57FJzUTPbL2r3wOZEhkXw0GM48mHL6V3f0EH0Od6muponRTpzb3uEGYpvynI3/Y3JvlzrjzaWeLnqvJtDLGZZ2OK5y5zG1AOlGwqhcUQ5qCQagPJqSDw1SQI47j6VYgTYEedSmmVpokLTBGR3/wCYrKV3RrGqF6qWCgCgCgCgCgITil+tvDJM/JFLY8cch9cCuiEHkkoLuYylti5eD5+v3e5leWU5d2JY/PuHkBsK+khijCO1HiSyynKxvbWXZHiMr6qcVeC4GRvcI3Nowwy+8Nx6eB7jUThfKJx5KdM1v2ddKzeRmOU5mjAOT8afiP6h3/WvF1WBQe6PR/o9HDkcvS+pdY3y2/8A8rjZ0JjsTD5VnRez3UEigk7j9aiibOtF4GiYoT6o+FTaIo6LbPOm6ug231HCIByqjdlqOLGAcgUsUe6EhQBQBQBQBQGf+1eYrYkDO8sYPyyTv64r0vh6/vL6M4tX/jaMwsY84r3jykqHCwYdh44ceux/kD61CLT6HmS2q1mDELGZ7O5jni8dLL3MG5g/OubNjU1Xk2xZ3H7G4cFuVuIllj3DD1Ujmp8xXgZYvHJxkeximskd0R81q3h/NZ7kabWeBqTmDip4kR0H0SqwyDtWbbRoqZ6WEDvP1qLJoUAqCTtAFAFAFAFAFAFAFAFAUT2hgJbB5lZoGPVzhfeRXxpmQd5VwNu8Ma7dK3v9PVdDmypbeehnY4eYdJDLJE3uTJuj+X6W/Sa97HlU/Z+H1PLyQcH7eRa7TAR/wnB/a+Af50n0q5m2emiqHIwbG9za6hj5H/x3rKUyq6k57N+kBt7z7O5+7uB2fKVf9xt9K83Xx3K/B6Pw6e115NiFeSeydxQCIhwcrt4juNTd9StVyhaoLBQBQBQBQBQBQBQBQBQBQEbxSxSeGSGT3ZFKnbxHP0O9aQk4yUl2KSipKjAYreW0lkhJKsCVYD3X095U7Eb5Hzr6eDhkipHz+RyhJok0clSrAEEEHu2NXkjD5g44exZcN7ynS3zHf6jBrnlImRKWdrkSE/DE59SNI/rXJln0XuXxR6vwiq9IrUqiuuQUYEEbEHxB+lROdkYZUzcOiHGftdqkh98dlx+tef12PrXk5YbJUe/ps3zcal+SZjcMAQcggEHxB76zOg9UAUAUAUAUAUAUAUAUAUAUAUA0NXKFH9o3Rgzp9ohwJoxkr+Yq74+YGfnmu/R6n5fofRnDq9Pv9a+5QLGYOuR6jvB8DXtN2jwZLa6HQbq2Enw7LJ+3Oz+hP0NcuRmkHaotttF9y/8A1CqD9q9on/TXnZJepex0wVY37/xkD0gssx4xzZR/NUWQxcaHXAOItax3ag+/AzL5SKCAR6H/ANRWWR7qZ06PN8tSi+6L/wBA+ICewgbvVBGw8GjGn+1YTVSPZwT340ywVU2CgOZoDtAczQATQHaAKAKAKAKAKAYkHxrQzPBSpsGQdJOEmyuiAPu3y8eRsVJ3T0O30r3NPm+bj911PnNZgeLJXbsOLaaBx2lkTuIGmRD6HSR/NUyqa8MwhPH3tfj/AIPeBTCM/ZySVwTCzbEr3od+Y/kV52dPqdePIpOh/dw62Hgv+o/5/Nce+kWnGyL4hZ5FVWQycSY9ls5jlmgPusBKo8GHZb6jT9Ku5Wej8Om7cGaRVT1QoCP43chI8FwhciMPnGkt8Q8wMn0qmR8fU6dJjc8l1dc15rt92R3BONf8JGznXIG6g6d9cqtoyCe44zk929Z48i2K/p9zq1eja1Uox4i1u57Jq/10rzwMrO86m8uy6AMws1VEfUGd+uAOSBjz25CqqVZJX7f7OjLhWXSYVGXC+Y22qpLb2t/b6i3GL7W6RlMSxTwNjVkFZNQDK2BtswORtipyTt7e6aM9Lg2QeRS9MoyX0qrTX3X1HS9JFXUkqdXKsiR9WXyCZFZlZWA3UhW7vhO1W+clw1yY/wDnSlUsb3RabuvFJ8eba79x7w7iTS79WVA1AknbKn4cgalI3zV4zcuxhqNPHFxut8fx88NeCRq5yhQBQBQDM1oUBcd/0oCM6T8CF9CUOFde1G+OTf7Hka0wZvkzv8mGp0/z4V37GSGJ4pGjkUq6nBB/qPKvXlNSjaPmJwlCTTXJJKiyLpJI5FWHNWHJhXBkdGkGSfCuI6sxS4EyjJ8HX8xPLx8K87NGuV0O2Er6i90Nq5bJkjx0QGL+PHerg/LTWsJWzXR/5kabFKGzjuJHqK2PaPZoCG4jdxR3EbS3UUeFYLC7opYvga8lge7A27zVHG3dm8csViePby2ub8dq/nYYz8KSSeZFuAJHMVyI1Uao2TCiXnuDgA554rN4bbdnXj+I7IQjsuk0+eqfb2rt7jh+jup3keZjI3UnUEVQrwFirAeHabI8Kn5Nttvx+hH4ioQjCMPSt3V9VKrX64Yrc8D1s0nWYlLRNq6vsgQliE0E8u02d+/ypLFfN88fopj12yKx7fSlLi+fVVu69l2C64CHy/WFZusWQShRsyKyhdB5rpZhjPxHepeK+b58jHr3D0ONwprbfW3b582lzXZcDw3KwKvXzLlnVAzAIGdzgIo8zyFaJOuTjySi5XFUvHUf1JQKAKAKAaEVcoeo48/KjZKQ5qhYgek3RiK8XtdiQDsygbjyYfEPKtcWaWPp0OXU6SOdc8PyZlxPhdxZk9auUBx1iHUn/d+E/OtpZVJHh5dLPC+fyNp5VlUdoq67pIOaH+48RXJKdCEqFLPjpc9VKAkwHLPZcfjjPh5d1cmRUrXQ6K4tErwPiiWzS3Mm4ijIVc4LyOcBB9D8t6rimt1mumkoSc32RcfZ7dM1rH1pzM6tcSbe718jEA+Gd8DwWuuL4PUxStFqqxqZl0qhZ+LSolol0z8OCaZGRUTVKw1sWBOPlvQEZb8Nu7S5MUNxGktvwiMvI0JlD9U7HQoLDA2xk527qAlrTpVeXo+4kit+rsIrt9UXW9ZJKGOndhoQaTk/qoBlYccuJ72G860rGeFfajbBNS7N2o1JO2SPfxnGBQD/AIX0lvg1i8kkMwv4pmWJYur6mRYxImH1EunwsT3keNAQnFeK3M9vEk8uLxOIWGqGS06sQO8hwdmPXRkjYg/CaAl36XXkK3Vu7xyTxXtrax3HU6EAuwpDvEGPu5PfvtQHOK9KL63kktetiklS4sUWcwYBjvWdSskYbmCucg7g+VAWLopxO4N1d2lzIkzQdS6zJH1eUnD9h0yQCNHPO+fKgLXQCSxeNTZFCtQSFAFAQnSDgrzDXBKYbgDCyAZVh+XKnJ1+fLO1DLJBvmLpmR8e4rJDJ1d7YxLL+ZE7Qa/1LgFW+lYTa7nmZEk/XDn24K1xC6E406dODlTqLOh8Vbb+lc97XaMYPa7Qm/EWA03O4+GUcj+8dx86ptT5h+DRwjPmP4N+6C8L6i0TU2qSQCR3znJYDAB8AoAHyrvxqonqYIbYKyw1c2Ga8LjE5uAv3xjERbJ/5YbVjHLnQCc3BIWlklZMvJD1Dtk7xZJ049TvQEbddCLKRIkaHsxR9SuHdSYfynIPbT9J2oB5cdG7d5YZjGBJAumMqSulPwEA4K+RoBvw/obZwMzRwgEo0YGtyI0f3liUnEYPfpxQHLfoZaIMCMk9ZFLreV3cvASY9TsSSFycDON6AXn6L2r/AGjXErC5KmYNkhygwpx3EDwoCB6QdA43gjht410m7gnnMjszSpG3a1ucsx05AyaAsnBOBQWissCadbanYszu7csu7EltvE0BJ0AUAUAUAUAUA1v+HxTromjSRfB1BHpnlUNJlZRUupUON+ze1kVVgjWElhqkBJKoNyEUnGTsPLNZSwxZzz0sHwkVi29mklxllkWKEsVVZVMkjIpI1tjSATjOO6sP6XunRgtJJ8pknB0Uv+EjVw6b7TDza0m7O/eYWHu58P610qLj3s61GUV1ssfRXp1b3p6s6oLldntpuy4bwXONX+bVZSTLxyJlqFWLhQBQBQBQBQBQBQBQBQHAaA7QBQBQBQBQBQHMUB2gILpL0Stb4Dr4+2PdlXsyL8nFVlFMpKCl1EOj9he2zCKWZbmDHZkcFJ48cg/MSDz2O1RFSXFlYKcXTdosYq5qdoAoAoAoAoAoAoAoD//Z"/>
          <p:cNvSpPr>
            <a:spLocks noChangeAspect="1" noChangeArrowheads="1"/>
          </p:cNvSpPr>
          <p:nvPr/>
        </p:nvSpPr>
        <p:spPr bwMode="auto">
          <a:xfrm>
            <a:off x="155575" y="-547688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2545224" y="3838096"/>
            <a:ext cx="1656184" cy="1535120"/>
            <a:chOff x="3707904" y="3442456"/>
            <a:chExt cx="1656184" cy="1535120"/>
          </a:xfrm>
        </p:grpSpPr>
        <p:grpSp>
          <p:nvGrpSpPr>
            <p:cNvPr id="14" name="Group 13"/>
            <p:cNvGrpSpPr/>
            <p:nvPr/>
          </p:nvGrpSpPr>
          <p:grpSpPr>
            <a:xfrm>
              <a:off x="3707904" y="3442456"/>
              <a:ext cx="1656184" cy="1535120"/>
              <a:chOff x="971600" y="3334040"/>
              <a:chExt cx="1656184" cy="153512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71600" y="3334040"/>
                <a:ext cx="1656184" cy="1535120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52305" y="3356578"/>
                <a:ext cx="1359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Photoshop</a:t>
                </a:r>
              </a:p>
            </p:txBody>
          </p:sp>
        </p:grp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609" y="3811892"/>
              <a:ext cx="1524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7132633" y="3838096"/>
            <a:ext cx="1656184" cy="1535120"/>
            <a:chOff x="971600" y="3334040"/>
            <a:chExt cx="1656184" cy="1535120"/>
          </a:xfrm>
        </p:grpSpPr>
        <p:sp>
          <p:nvSpPr>
            <p:cNvPr id="25" name="Rounded Rectangle 24"/>
            <p:cNvSpPr/>
            <p:nvPr/>
          </p:nvSpPr>
          <p:spPr>
            <a:xfrm>
              <a:off x="971600" y="3334040"/>
              <a:ext cx="1656184" cy="153512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9964" y="3713318"/>
              <a:ext cx="1359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Writing your own code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38928" y="3838096"/>
            <a:ext cx="1656184" cy="1535120"/>
            <a:chOff x="971600" y="3334040"/>
            <a:chExt cx="1656184" cy="1535120"/>
          </a:xfrm>
        </p:grpSpPr>
        <p:sp>
          <p:nvSpPr>
            <p:cNvPr id="28" name="Rounded Rectangle 27"/>
            <p:cNvSpPr/>
            <p:nvPr/>
          </p:nvSpPr>
          <p:spPr>
            <a:xfrm>
              <a:off x="971600" y="3334040"/>
              <a:ext cx="1656184" cy="153512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9964" y="3713318"/>
              <a:ext cx="13594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Using other people’s code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60575" y="432713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+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24399" y="432713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88224" y="432713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5716" y="5589240"/>
            <a:ext cx="44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29658" y="5727739"/>
            <a:ext cx="454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really powerful tool for imaging research!</a:t>
            </a:r>
          </a:p>
        </p:txBody>
      </p:sp>
    </p:spTree>
    <p:extLst>
      <p:ext uri="{BB962C8B-B14F-4D97-AF65-F5344CB8AC3E}">
        <p14:creationId xmlns:p14="http://schemas.microsoft.com/office/powerpoint/2010/main" val="239812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2492896"/>
            <a:ext cx="6156177" cy="38260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63222"/>
            <a:ext cx="3168352" cy="4421088"/>
          </a:xfrm>
        </p:spPr>
        <p:txBody>
          <a:bodyPr/>
          <a:lstStyle/>
          <a:p>
            <a:r>
              <a:rPr lang="en-US" sz="2400" dirty="0"/>
              <a:t>General purpose programming language</a:t>
            </a:r>
          </a:p>
          <a:p>
            <a:r>
              <a:rPr lang="en-US" sz="2400" dirty="0"/>
              <a:t>Packages provide support for </a:t>
            </a:r>
            <a:r>
              <a:rPr lang="en-US" sz="2400" i="1" dirty="0"/>
              <a:t>scientific computing</a:t>
            </a:r>
          </a:p>
          <a:p>
            <a:r>
              <a:rPr lang="en-US" sz="2400" dirty="0"/>
              <a:t>Open-source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92" y="274638"/>
            <a:ext cx="4009121" cy="1354162"/>
          </a:xfrm>
          <a:prstGeom prst="rect">
            <a:avLst/>
          </a:prstGeom>
        </p:spPr>
      </p:pic>
      <p:pic>
        <p:nvPicPr>
          <p:cNvPr id="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325716" y="188640"/>
            <a:ext cx="3456384" cy="1584176"/>
          </a:xfrm>
          <a:prstGeom prst="cloudCallout">
            <a:avLst>
              <a:gd name="adj1" fmla="val -58332"/>
              <a:gd name="adj2" fmla="val 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But what about….</a:t>
            </a:r>
          </a:p>
          <a:p>
            <a:pPr algn="ctr"/>
            <a:r>
              <a:rPr lang="en-GB" sz="2400" b="1" dirty="0"/>
              <a:t>Python</a:t>
            </a:r>
            <a:r>
              <a:rPr lang="en-GB" sz="2400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80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does python differ from </a:t>
            </a:r>
            <a:r>
              <a:rPr lang="en-US" sz="4000" dirty="0" err="1"/>
              <a:t>Matlab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800" dirty="0"/>
              <a:t>It’s free </a:t>
            </a:r>
          </a:p>
          <a:p>
            <a:pPr lvl="1"/>
            <a:r>
              <a:rPr lang="en-US" sz="2400" dirty="0"/>
              <a:t>No need for an expensive license*</a:t>
            </a:r>
          </a:p>
          <a:p>
            <a:pPr lvl="1"/>
            <a:r>
              <a:rPr lang="en-US" sz="2400" dirty="0"/>
              <a:t>Widely used, both in academia and industry</a:t>
            </a:r>
          </a:p>
          <a:p>
            <a:pPr lvl="1"/>
            <a:r>
              <a:rPr lang="en-US" sz="2400" dirty="0"/>
              <a:t>Often installed as part of OS</a:t>
            </a:r>
          </a:p>
          <a:p>
            <a:r>
              <a:rPr lang="en-US" sz="2800" dirty="0"/>
              <a:t>No single development environment</a:t>
            </a:r>
          </a:p>
          <a:p>
            <a:pPr lvl="1"/>
            <a:r>
              <a:rPr lang="en-US" sz="2400" dirty="0"/>
              <a:t>This can make it a little trickier get started</a:t>
            </a:r>
          </a:p>
          <a:p>
            <a:pPr lvl="1"/>
            <a:r>
              <a:rPr lang="en-US" sz="2400" dirty="0"/>
              <a:t>But, also more flexible</a:t>
            </a:r>
          </a:p>
          <a:p>
            <a:pPr lvl="1"/>
            <a:r>
              <a:rPr lang="en-US" sz="2400" dirty="0"/>
              <a:t>We’ll use Spyder on this course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>*</a:t>
            </a:r>
            <a:r>
              <a:rPr lang="en-US" sz="1800" dirty="0"/>
              <a:t>Currently free because of COVID, but usually you have to pay for </a:t>
            </a:r>
            <a:r>
              <a:rPr lang="en-US" sz="1800" dirty="0" err="1"/>
              <a:t>Matlab</a:t>
            </a:r>
            <a:r>
              <a:rPr lang="en-US" sz="1800" dirty="0"/>
              <a:t>!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C7C22-393F-4A03-B57C-198734ED0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581128"/>
            <a:ext cx="259228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18269"/>
          </a:xfrm>
        </p:spPr>
        <p:txBody>
          <a:bodyPr>
            <a:normAutofit/>
          </a:bodyPr>
          <a:lstStyle/>
          <a:p>
            <a:r>
              <a:rPr lang="en-GB" sz="2800" dirty="0"/>
              <a:t>To show you how to use </a:t>
            </a:r>
            <a:r>
              <a:rPr lang="en-GB" sz="2800" dirty="0" err="1"/>
              <a:t>Matlab</a:t>
            </a:r>
            <a:r>
              <a:rPr lang="en-GB" sz="2800" dirty="0"/>
              <a:t> and/or python</a:t>
            </a:r>
          </a:p>
          <a:p>
            <a:r>
              <a:rPr lang="en-GB" sz="2800" dirty="0"/>
              <a:t>To introduce some basic programming ideas common to all programming languages</a:t>
            </a:r>
          </a:p>
          <a:p>
            <a:r>
              <a:rPr lang="en-GB" sz="2800" dirty="0"/>
              <a:t>To give examples of some tasks in medical imaging processing</a:t>
            </a:r>
            <a:endParaRPr lang="en-US" sz="2800" dirty="0"/>
          </a:p>
          <a:p>
            <a:r>
              <a:rPr lang="en-GB" sz="2800" dirty="0"/>
              <a:t>To provide code you can reuse later in your projects</a:t>
            </a:r>
          </a:p>
          <a:p>
            <a:r>
              <a:rPr lang="en-GB" sz="2800" dirty="0"/>
              <a:t>To make some pretty pictures!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14401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325716" y="188640"/>
            <a:ext cx="3456384" cy="1584176"/>
          </a:xfrm>
          <a:prstGeom prst="cloudCallout">
            <a:avLst>
              <a:gd name="adj1" fmla="val -44326"/>
              <a:gd name="adj2" fmla="val 91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I’m a bit confused…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771800" y="1700808"/>
            <a:ext cx="3456384" cy="1584176"/>
          </a:xfrm>
          <a:prstGeom prst="cloudCallout">
            <a:avLst>
              <a:gd name="adj1" fmla="val -71819"/>
              <a:gd name="adj2" fmla="val 8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Should I use </a:t>
            </a:r>
            <a:r>
              <a:rPr lang="en-GB" dirty="0" err="1"/>
              <a:t>Matlab</a:t>
            </a:r>
            <a:r>
              <a:rPr lang="en-GB" dirty="0"/>
              <a:t>…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217884" y="3140968"/>
            <a:ext cx="3456384" cy="1584176"/>
          </a:xfrm>
          <a:prstGeom prst="cloudCallout">
            <a:avLst>
              <a:gd name="adj1" fmla="val -80119"/>
              <a:gd name="adj2" fmla="val -31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..or Python?</a:t>
            </a:r>
          </a:p>
        </p:txBody>
      </p:sp>
    </p:spTree>
    <p:extLst>
      <p:ext uri="{BB962C8B-B14F-4D97-AF65-F5344CB8AC3E}">
        <p14:creationId xmlns:p14="http://schemas.microsoft.com/office/powerpoint/2010/main" val="350935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05" y="2968272"/>
            <a:ext cx="1026790" cy="23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ask.man.ac.uk\home$\My Pictures\profes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31447"/>
            <a:ext cx="1152128" cy="22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004048" y="411987"/>
            <a:ext cx="3456384" cy="2232248"/>
          </a:xfrm>
          <a:prstGeom prst="cloudCallout">
            <a:avLst>
              <a:gd name="adj1" fmla="val -52169"/>
              <a:gd name="adj2" fmla="val 58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Why do I need to learn ‘it’?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755576" y="556003"/>
            <a:ext cx="3918023" cy="2088232"/>
          </a:xfrm>
          <a:prstGeom prst="cloudCallout">
            <a:avLst>
              <a:gd name="adj1" fmla="val 36217"/>
              <a:gd name="adj2" fmla="val 65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What is </a:t>
            </a:r>
            <a:r>
              <a:rPr lang="en-GB" sz="4400" dirty="0" err="1"/>
              <a:t>Matlab</a:t>
            </a:r>
            <a:r>
              <a:rPr lang="en-GB" sz="4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6136" y="4005064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Because the course leader said so…</a:t>
            </a:r>
          </a:p>
        </p:txBody>
      </p:sp>
      <p:sp>
        <p:nvSpPr>
          <p:cNvPr id="2" name="Cloud Callout 3">
            <a:extLst>
              <a:ext uri="{FF2B5EF4-FFF2-40B4-BE49-F238E27FC236}">
                <a16:creationId xmlns:a16="http://schemas.microsoft.com/office/drawing/2014/main" id="{9CF3E8E3-4CA9-48A0-B16C-3FC97B669E24}"/>
              </a:ext>
            </a:extLst>
          </p:cNvPr>
          <p:cNvSpPr/>
          <p:nvPr/>
        </p:nvSpPr>
        <p:spPr>
          <a:xfrm>
            <a:off x="113764" y="3463005"/>
            <a:ext cx="3918023" cy="2088232"/>
          </a:xfrm>
          <a:prstGeom prst="cloudCallout">
            <a:avLst>
              <a:gd name="adj1" fmla="val 51776"/>
              <a:gd name="adj2" fmla="val -63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What is python?</a:t>
            </a:r>
          </a:p>
        </p:txBody>
      </p:sp>
    </p:spTree>
    <p:extLst>
      <p:ext uri="{BB962C8B-B14F-4D97-AF65-F5344CB8AC3E}">
        <p14:creationId xmlns:p14="http://schemas.microsoft.com/office/powerpoint/2010/main" val="7472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D961-5C5F-4FDC-86AF-19C0EBDF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400600"/>
          </a:xfrm>
        </p:spPr>
        <p:txBody>
          <a:bodyPr/>
          <a:lstStyle/>
          <a:p>
            <a:r>
              <a:rPr lang="en-GB" sz="4000" dirty="0"/>
              <a:t>For this course, consider </a:t>
            </a:r>
            <a:r>
              <a:rPr lang="en-GB" sz="4000" dirty="0" err="1"/>
              <a:t>Matlab</a:t>
            </a:r>
            <a:r>
              <a:rPr lang="en-GB" sz="4000" dirty="0"/>
              <a:t> and python as interchangeable… </a:t>
            </a:r>
            <a:br>
              <a:rPr lang="en-GB" sz="4000" dirty="0"/>
            </a:br>
            <a:r>
              <a:rPr lang="en-GB" sz="4000" dirty="0"/>
              <a:t>you can use either or both. 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I will demonstrate mainly in </a:t>
            </a:r>
            <a:r>
              <a:rPr lang="en-GB" sz="4000" dirty="0" err="1"/>
              <a:t>Matlab</a:t>
            </a:r>
            <a:r>
              <a:rPr lang="en-GB" sz="4000" dirty="0"/>
              <a:t>, but everything we do will be very similar in both… just watch out for the subtle differences!</a:t>
            </a: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0699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4922-5BD5-4E31-A4AE-33517EF3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07608-B7B4-4B97-BACF-30E977F4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75173"/>
            <a:ext cx="2790255" cy="942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D6B65-4576-45D2-9622-5ABD9EA98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44389"/>
            <a:ext cx="2309680" cy="8732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3ED861-4D74-4C55-ABBB-F694DAE41083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>
          <a:xfrm flipV="1">
            <a:off x="2411760" y="1417638"/>
            <a:ext cx="290744" cy="15073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821A56-1FC2-4E01-A7D8-D60A447CE391}"/>
              </a:ext>
            </a:extLst>
          </p:cNvPr>
          <p:cNvSpPr/>
          <p:nvPr/>
        </p:nvSpPr>
        <p:spPr>
          <a:xfrm>
            <a:off x="395536" y="2924944"/>
            <a:ext cx="4032448" cy="1507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If you see this I’m referring to </a:t>
            </a:r>
            <a:r>
              <a:rPr lang="en-GB" sz="2000" b="1" dirty="0" err="1"/>
              <a:t>Matlab</a:t>
            </a:r>
            <a:r>
              <a:rPr lang="en-GB" sz="2000" dirty="0"/>
              <a:t> only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5522C3-33F3-4EE5-8638-447BB5CBA71B}"/>
              </a:ext>
            </a:extLst>
          </p:cNvPr>
          <p:cNvSpPr/>
          <p:nvPr/>
        </p:nvSpPr>
        <p:spPr>
          <a:xfrm>
            <a:off x="4716016" y="2924944"/>
            <a:ext cx="4032448" cy="1507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If you see this I’m referring to </a:t>
            </a:r>
            <a:r>
              <a:rPr lang="en-GB" sz="2000" i="1" dirty="0"/>
              <a:t>differences</a:t>
            </a:r>
            <a:r>
              <a:rPr lang="en-GB" sz="2000" dirty="0"/>
              <a:t> in </a:t>
            </a:r>
            <a:r>
              <a:rPr lang="en-GB" sz="2000" b="1" dirty="0"/>
              <a:t>python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1169E7-6849-43F0-A848-588D0537FECA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6543192" y="1417638"/>
            <a:ext cx="189048" cy="14983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63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en-GB" sz="2400" dirty="0"/>
              <a:t>Open </a:t>
            </a:r>
            <a:r>
              <a:rPr lang="en-GB" sz="2400" dirty="0" err="1"/>
              <a:t>Matlab</a:t>
            </a:r>
            <a:r>
              <a:rPr lang="en-GB" sz="2400" dirty="0"/>
              <a:t> (if you have it installed)</a:t>
            </a:r>
          </a:p>
          <a:p>
            <a:r>
              <a:rPr lang="en-GB" sz="2400" dirty="0"/>
              <a:t>Open Spyder (if you have it installed)</a:t>
            </a:r>
          </a:p>
          <a:p>
            <a:r>
              <a:rPr lang="en-GB" sz="2400" dirty="0"/>
              <a:t>Open a windows explorer window</a:t>
            </a:r>
          </a:p>
          <a:p>
            <a:pPr lvl="1"/>
            <a:r>
              <a:rPr lang="en-GB" sz="2400" dirty="0"/>
              <a:t>Go to the </a:t>
            </a:r>
            <a:r>
              <a:rPr lang="en-GB" sz="2400" b="1" dirty="0"/>
              <a:t>MSc</a:t>
            </a:r>
            <a:r>
              <a:rPr lang="en-GB" sz="2400" dirty="0"/>
              <a:t> folder you created for Professor’s Cootes, maths course</a:t>
            </a:r>
          </a:p>
          <a:p>
            <a:pPr lvl="1"/>
            <a:r>
              <a:rPr lang="en-GB" sz="2400" dirty="0"/>
              <a:t>Make a new folder </a:t>
            </a:r>
            <a:r>
              <a:rPr lang="en-GB" sz="2400" b="1" dirty="0"/>
              <a:t>Programming</a:t>
            </a:r>
          </a:p>
          <a:p>
            <a:pPr lvl="1"/>
            <a:r>
              <a:rPr lang="en-GB" sz="2400" dirty="0"/>
              <a:t>Inside </a:t>
            </a:r>
            <a:r>
              <a:rPr lang="en-GB" sz="2400" b="1" dirty="0"/>
              <a:t>Programming</a:t>
            </a:r>
            <a:r>
              <a:rPr lang="en-GB" sz="2400" dirty="0"/>
              <a:t>, make new folders:</a:t>
            </a:r>
          </a:p>
          <a:p>
            <a:pPr lvl="2"/>
            <a:r>
              <a:rPr lang="en-GB" b="1" dirty="0" err="1"/>
              <a:t>Matlab</a:t>
            </a:r>
            <a:endParaRPr lang="en-GB" b="1" dirty="0"/>
          </a:p>
          <a:p>
            <a:pPr lvl="2"/>
            <a:r>
              <a:rPr lang="en-GB" b="1" dirty="0"/>
              <a:t>Python</a:t>
            </a:r>
          </a:p>
          <a:p>
            <a:pPr lvl="2"/>
            <a:r>
              <a:rPr lang="en-GB" b="1" dirty="0"/>
              <a:t>Data</a:t>
            </a:r>
          </a:p>
          <a:p>
            <a:pPr lvl="2"/>
            <a:r>
              <a:rPr lang="en-GB" sz="2400" b="1" dirty="0" err="1"/>
              <a:t>TutorialSlides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4908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en-GB" sz="2400" dirty="0"/>
              <a:t>Open an internet explorer/Google chrome window</a:t>
            </a:r>
          </a:p>
          <a:p>
            <a:r>
              <a:rPr lang="en-GB" sz="2400" dirty="0"/>
              <a:t>Go to the following webpage: </a:t>
            </a:r>
          </a:p>
          <a:p>
            <a:pPr lvl="1"/>
            <a:r>
              <a:rPr lang="en-GB" sz="2000" dirty="0">
                <a:hlinkClick r:id="rId2"/>
              </a:rPr>
              <a:t>http://personalpages.manchester.ac.uk/staff/michael.berks</a:t>
            </a:r>
            <a:endParaRPr lang="en-GB" sz="2000" dirty="0"/>
          </a:p>
          <a:p>
            <a:pPr lvl="1"/>
            <a:r>
              <a:rPr lang="en-GB" sz="2000" dirty="0"/>
              <a:t>Click on the </a:t>
            </a:r>
            <a:r>
              <a:rPr lang="en-GB" sz="2000" dirty="0" err="1"/>
              <a:t>Matlab</a:t>
            </a:r>
            <a:r>
              <a:rPr lang="en-GB" sz="2000" dirty="0"/>
              <a:t> Tutorial tab</a:t>
            </a:r>
          </a:p>
          <a:p>
            <a:pPr lvl="1"/>
            <a:r>
              <a:rPr lang="en-GB" sz="2000" dirty="0"/>
              <a:t>Bookmark this page for future weeks</a:t>
            </a:r>
          </a:p>
          <a:p>
            <a:r>
              <a:rPr lang="en-GB" sz="2400" dirty="0"/>
              <a:t>Save the week 1 </a:t>
            </a:r>
            <a:r>
              <a:rPr lang="en-GB" sz="2400" dirty="0" err="1"/>
              <a:t>powerpoint</a:t>
            </a:r>
            <a:r>
              <a:rPr lang="en-GB" sz="2400" dirty="0"/>
              <a:t> slides and tutorial exercise into the </a:t>
            </a:r>
            <a:r>
              <a:rPr lang="en-GB" sz="2400" b="1" dirty="0" err="1"/>
              <a:t>TutorialSlides</a:t>
            </a:r>
            <a:r>
              <a:rPr lang="en-GB" sz="2400" dirty="0"/>
              <a:t> folder</a:t>
            </a:r>
          </a:p>
          <a:p>
            <a:pPr lvl="1"/>
            <a:r>
              <a:rPr lang="en-GB" sz="2000" dirty="0"/>
              <a:t>These will also be added to the ‘Course content’ section of blackboard 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400" dirty="0"/>
              <a:t>Leave the window open (we’ll need it later)</a:t>
            </a:r>
          </a:p>
          <a:p>
            <a:r>
              <a:rPr lang="en-GB" sz="2400" dirty="0"/>
              <a:t>Open the ‘lesson 1’ </a:t>
            </a:r>
            <a:r>
              <a:rPr lang="en-GB" sz="2400" dirty="0" err="1"/>
              <a:t>powerpoint</a:t>
            </a:r>
            <a:r>
              <a:rPr lang="en-GB" sz="2400" dirty="0"/>
              <a:t> file you’ve just saved</a:t>
            </a:r>
          </a:p>
          <a:p>
            <a:pPr lvl="1"/>
            <a:r>
              <a:rPr lang="en-GB" sz="2000" dirty="0"/>
              <a:t>As I’m going through the slides, follow them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85795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Lesson Overview</a:t>
            </a:r>
            <a:endParaRPr lang="en-US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Using the </a:t>
            </a:r>
            <a:r>
              <a:rPr lang="en-GB" sz="2800" dirty="0" err="1"/>
              <a:t>Matlab</a:t>
            </a:r>
            <a:r>
              <a:rPr lang="en-GB" sz="2800" dirty="0"/>
              <a:t>/Spyder interface </a:t>
            </a:r>
          </a:p>
          <a:p>
            <a:r>
              <a:rPr lang="en-GB" sz="2800" dirty="0"/>
              <a:t>Doing maths in the Command Window</a:t>
            </a:r>
          </a:p>
          <a:p>
            <a:r>
              <a:rPr lang="en-GB" sz="2800" dirty="0"/>
              <a:t>Assigning variables and suppressing visual output</a:t>
            </a:r>
          </a:p>
          <a:p>
            <a:r>
              <a:rPr lang="en-GB" sz="2800" dirty="0"/>
              <a:t>Collecting sequences of commands: scripts</a:t>
            </a:r>
          </a:p>
          <a:p>
            <a:r>
              <a:rPr lang="en-GB" sz="2800" dirty="0"/>
              <a:t>An introduction to functions</a:t>
            </a:r>
          </a:p>
          <a:p>
            <a:r>
              <a:rPr lang="en-GB" sz="2800" dirty="0"/>
              <a:t>Basic programming tips: expressive variable names and comments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Command window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020272" cy="43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20482" idx="2"/>
          </p:cNvCxnSpPr>
          <p:nvPr/>
        </p:nvCxnSpPr>
        <p:spPr>
          <a:xfrm flipH="1">
            <a:off x="2843808" y="1417638"/>
            <a:ext cx="1728192" cy="14352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F4D6B65-4576-45D2-9622-5ABD9EA98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3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Command window</a:t>
            </a:r>
            <a:endParaRPr lang="en-US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GB" sz="2800" dirty="0"/>
              <a:t>A fancy scientific calculator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2+3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2*3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2/3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2^3</a:t>
            </a:r>
          </a:p>
          <a:p>
            <a:pPr lvl="2"/>
            <a:r>
              <a:rPr lang="en-GB" sz="2000" dirty="0"/>
              <a:t>Our first python difference! It’s </a:t>
            </a:r>
            <a:r>
              <a:rPr lang="en-GB" sz="2000" dirty="0">
                <a:solidFill>
                  <a:srgbClr val="002060"/>
                </a:solidFill>
              </a:rPr>
              <a:t>2**3 </a:t>
            </a:r>
            <a:r>
              <a:rPr lang="en-GB" sz="2000" dirty="0"/>
              <a:t>in python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2^0.5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2+3*6/2</a:t>
            </a:r>
          </a:p>
          <a:p>
            <a:pPr lvl="1"/>
            <a:r>
              <a:rPr lang="en-GB" sz="2400" dirty="0">
                <a:solidFill>
                  <a:srgbClr val="002060"/>
                </a:solidFill>
              </a:rPr>
              <a:t>(2+3)*6/2</a:t>
            </a:r>
          </a:p>
          <a:p>
            <a:r>
              <a:rPr lang="en-GB" sz="2800" dirty="0"/>
              <a:t>Try using ↑ and ↓ </a:t>
            </a:r>
          </a:p>
          <a:p>
            <a:pPr lvl="1"/>
            <a:r>
              <a:rPr lang="en-GB" sz="2400" dirty="0"/>
              <a:t>Select earlier expressions and edit them</a:t>
            </a:r>
            <a:endParaRPr lang="en-US" sz="24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63888" y="1628800"/>
            <a:ext cx="5327651" cy="1928812"/>
            <a:chOff x="295" y="2795"/>
            <a:chExt cx="3356" cy="1215"/>
          </a:xfrm>
        </p:grpSpPr>
        <p:pic>
          <p:nvPicPr>
            <p:cNvPr id="5" name="Picture 6" descr="MC90044188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2886"/>
              <a:ext cx="806" cy="1124"/>
            </a:xfrm>
            <a:prstGeom prst="rect">
              <a:avLst/>
            </a:prstGeom>
            <a:noFill/>
          </p:spPr>
        </p:pic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1202" y="2795"/>
              <a:ext cx="2449" cy="998"/>
            </a:xfrm>
            <a:prstGeom prst="wedgeRoundRectCallout">
              <a:avLst>
                <a:gd name="adj1" fmla="val -57638"/>
                <a:gd name="adj2" fmla="val 21406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1338" y="2976"/>
              <a:ext cx="2223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GB" dirty="0">
                  <a:latin typeface="Calibri" pitchFamily="34" charset="0"/>
                </a:rPr>
                <a:t>Any of the text in navy blue is code you can run in the command window. Try copy and pasting, then hitting return</a:t>
              </a:r>
              <a:endParaRPr lang="en-US" sz="1600" dirty="0">
                <a:latin typeface="Calibri" pitchFamily="34" charset="0"/>
              </a:endParaRPr>
            </a:p>
            <a:p>
              <a:pPr marL="360363" lvl="1" indent="-179388">
                <a:spcBef>
                  <a:spcPct val="20000"/>
                </a:spcBef>
                <a:buFont typeface="Arial" charset="0"/>
                <a:buChar char="–"/>
              </a:pPr>
              <a:endParaRPr lang="en-US" sz="1400" dirty="0">
                <a:latin typeface="Calibri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F4D6B65-4576-45D2-9622-5ABD9EA98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A07608-B7B4-4B97-BACF-30E977F4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" y="0"/>
            <a:ext cx="2790255" cy="942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Spyder</a:t>
            </a:r>
            <a:r>
              <a:rPr lang="en-GB" dirty="0"/>
              <a:t>: console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556792"/>
            <a:ext cx="8640000" cy="4675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2000" y="1417638"/>
            <a:ext cx="2160240" cy="35235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45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Assigning Variables</a:t>
            </a:r>
            <a:endParaRPr lang="en-US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‘=‘ to assign variables </a:t>
            </a:r>
          </a:p>
          <a:p>
            <a:pPr lvl="1"/>
            <a:r>
              <a:rPr lang="en-GB" dirty="0"/>
              <a:t>Keeps data in memory to use again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a = 4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b = 3 + 6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y = (4*a^2 +3*b^3) / 5</a:t>
            </a:r>
          </a:p>
          <a:p>
            <a:r>
              <a:rPr lang="en-GB" dirty="0"/>
              <a:t>Can also self-assign: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b = b*2</a:t>
            </a:r>
          </a:p>
          <a:p>
            <a:r>
              <a:rPr lang="en-GB" dirty="0"/>
              <a:t>Check the work space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Workspace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020272" cy="43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20482" idx="2"/>
          </p:cNvCxnSpPr>
          <p:nvPr/>
        </p:nvCxnSpPr>
        <p:spPr>
          <a:xfrm>
            <a:off x="4572000" y="1417638"/>
            <a:ext cx="2232248" cy="16513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6165304"/>
            <a:ext cx="800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Shows you what variables are currently stored in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D6B65-4576-45D2-9622-5ABD9EA98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339752" y="332656"/>
            <a:ext cx="3456384" cy="1584176"/>
          </a:xfrm>
          <a:prstGeom prst="cloudCallout">
            <a:avLst>
              <a:gd name="adj1" fmla="val 7163"/>
              <a:gd name="adj2" fmla="val 105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</a:t>
            </a:r>
            <a:r>
              <a:rPr lang="en-GB" dirty="0" err="1"/>
              <a:t>Matlab</a:t>
            </a:r>
            <a:r>
              <a:rPr lang="en-GB" dirty="0"/>
              <a:t>/python?</a:t>
            </a:r>
          </a:p>
        </p:txBody>
      </p:sp>
      <p:pic>
        <p:nvPicPr>
          <p:cNvPr id="102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61" y="3140968"/>
            <a:ext cx="1026790" cy="23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51520" y="2060848"/>
            <a:ext cx="3456384" cy="1584176"/>
          </a:xfrm>
          <a:prstGeom prst="cloudCallout">
            <a:avLst>
              <a:gd name="adj1" fmla="val 52369"/>
              <a:gd name="adj2" fmla="val 52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 computer programming mean?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550015" y="3659087"/>
            <a:ext cx="3456384" cy="1584176"/>
          </a:xfrm>
          <a:prstGeom prst="cloudCallout">
            <a:avLst>
              <a:gd name="adj1" fmla="val -66295"/>
              <a:gd name="adj2" fmla="val -46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a programming language?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45596" y="4449454"/>
            <a:ext cx="3456384" cy="1584176"/>
          </a:xfrm>
          <a:prstGeom prst="cloudCallout">
            <a:avLst>
              <a:gd name="adj1" fmla="val 55451"/>
              <a:gd name="adj2" fmla="val -83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code?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148064" y="1484784"/>
            <a:ext cx="3456384" cy="1584176"/>
          </a:xfrm>
          <a:prstGeom prst="cloudCallout">
            <a:avLst>
              <a:gd name="adj1" fmla="val -57048"/>
              <a:gd name="adj2" fmla="val 61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a computer program?</a:t>
            </a:r>
          </a:p>
        </p:txBody>
      </p:sp>
    </p:spTree>
    <p:extLst>
      <p:ext uri="{BB962C8B-B14F-4D97-AF65-F5344CB8AC3E}">
        <p14:creationId xmlns:p14="http://schemas.microsoft.com/office/powerpoint/2010/main" val="56828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89804"/>
            <a:ext cx="8640000" cy="4675500"/>
          </a:xfrm>
          <a:prstGeom prst="rect">
            <a:avLst/>
          </a:prstGeom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Workspace</a:t>
            </a:r>
            <a:endParaRPr lang="en-US" dirty="0"/>
          </a:p>
        </p:txBody>
      </p:sp>
      <p:cxnSp>
        <p:nvCxnSpPr>
          <p:cNvPr id="8" name="Straight Arrow Connector 7"/>
          <p:cNvCxnSpPr>
            <a:stCxn id="20482" idx="2"/>
          </p:cNvCxnSpPr>
          <p:nvPr/>
        </p:nvCxnSpPr>
        <p:spPr>
          <a:xfrm>
            <a:off x="4572000" y="1417638"/>
            <a:ext cx="2232248" cy="165132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6165304"/>
            <a:ext cx="800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Shows you what variables are currently stored in memory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07608-B7B4-4B97-BACF-30E977F45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" y="0"/>
            <a:ext cx="2790255" cy="9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3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D6B65-4576-45D2-9622-5ABD9EA98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9680" cy="873249"/>
          </a:xfrm>
          <a:prstGeom prst="rect">
            <a:avLst/>
          </a:prstGeom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Suppressing visual output </a:t>
            </a:r>
            <a:endParaRPr lang="en-US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 </a:t>
            </a:r>
            <a:r>
              <a:rPr lang="en-GB" dirty="0">
                <a:solidFill>
                  <a:srgbClr val="002060"/>
                </a:solidFill>
              </a:rPr>
              <a:t>a = rand(100)</a:t>
            </a:r>
          </a:p>
          <a:p>
            <a:r>
              <a:rPr lang="en-GB" dirty="0"/>
              <a:t>This creates a 100 x 100 matrix of random numbers</a:t>
            </a:r>
          </a:p>
          <a:p>
            <a:r>
              <a:rPr lang="en-GB" dirty="0"/>
              <a:t>Use </a:t>
            </a:r>
            <a:r>
              <a:rPr lang="en-GB" dirty="0" err="1">
                <a:solidFill>
                  <a:srgbClr val="002060"/>
                </a:solidFill>
              </a:rPr>
              <a:t>clc</a:t>
            </a:r>
            <a:r>
              <a:rPr lang="en-GB" dirty="0"/>
              <a:t> to clear the Command Window</a:t>
            </a:r>
          </a:p>
          <a:p>
            <a:r>
              <a:rPr lang="en-GB" dirty="0"/>
              <a:t>Try </a:t>
            </a:r>
            <a:r>
              <a:rPr lang="en-GB" dirty="0">
                <a:solidFill>
                  <a:srgbClr val="002060"/>
                </a:solidFill>
              </a:rPr>
              <a:t>a = rand(100);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AE68-A897-ED9E-2E0F-70B815BB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Let's compute the number of seconds in a year…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091AF-456B-66FE-2BBE-A3183286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Let's create some variables</a:t>
            </a:r>
          </a:p>
          <a:p>
            <a:pPr lvl="1"/>
            <a:r>
              <a:rPr lang="en-GB" sz="2400" dirty="0" err="1">
                <a:solidFill>
                  <a:schemeClr val="tx2"/>
                </a:solidFill>
              </a:rPr>
              <a:t>seconds_in_minute</a:t>
            </a:r>
            <a:r>
              <a:rPr lang="en-GB" sz="2400" dirty="0">
                <a:solidFill>
                  <a:schemeClr val="tx2"/>
                </a:solidFill>
              </a:rPr>
              <a:t> = 60</a:t>
            </a:r>
          </a:p>
          <a:p>
            <a:pPr lvl="1"/>
            <a:r>
              <a:rPr lang="en-GB" sz="2400" dirty="0" err="1">
                <a:solidFill>
                  <a:schemeClr val="tx2"/>
                </a:solidFill>
              </a:rPr>
              <a:t>minutes_in_hour</a:t>
            </a:r>
            <a:r>
              <a:rPr lang="en-GB" sz="2400" dirty="0">
                <a:solidFill>
                  <a:schemeClr val="tx2"/>
                </a:solidFill>
              </a:rPr>
              <a:t> = 60</a:t>
            </a:r>
          </a:p>
          <a:p>
            <a:pPr lvl="1"/>
            <a:r>
              <a:rPr lang="en-GB" sz="2400" dirty="0" err="1">
                <a:solidFill>
                  <a:schemeClr val="tx2"/>
                </a:solidFill>
              </a:rPr>
              <a:t>hours_in_day</a:t>
            </a:r>
            <a:r>
              <a:rPr lang="en-GB" sz="2400" dirty="0">
                <a:solidFill>
                  <a:schemeClr val="tx2"/>
                </a:solidFill>
              </a:rPr>
              <a:t> = 24</a:t>
            </a:r>
          </a:p>
          <a:p>
            <a:pPr lvl="1"/>
            <a:r>
              <a:rPr lang="en-GB" sz="2400" dirty="0" err="1">
                <a:solidFill>
                  <a:schemeClr val="tx2"/>
                </a:solidFill>
              </a:rPr>
              <a:t>days_in_year</a:t>
            </a:r>
            <a:r>
              <a:rPr lang="en-GB" sz="2400" dirty="0">
                <a:solidFill>
                  <a:schemeClr val="tx2"/>
                </a:solidFill>
              </a:rPr>
              <a:t> = 365</a:t>
            </a:r>
          </a:p>
          <a:p>
            <a:r>
              <a:rPr lang="en-GB" sz="2800" dirty="0"/>
              <a:t>Then compute:</a:t>
            </a:r>
          </a:p>
          <a:p>
            <a:pPr lvl="1"/>
            <a:r>
              <a:rPr lang="en-GB" sz="2400" dirty="0" err="1">
                <a:solidFill>
                  <a:schemeClr val="tx2"/>
                </a:solidFill>
              </a:rPr>
              <a:t>seconds_in_year</a:t>
            </a:r>
            <a:r>
              <a:rPr lang="en-GB" sz="2400" dirty="0">
                <a:solidFill>
                  <a:schemeClr val="tx2"/>
                </a:solidFill>
              </a:rPr>
              <a:t> = </a:t>
            </a:r>
            <a:r>
              <a:rPr lang="en-GB" sz="2400" dirty="0" err="1">
                <a:solidFill>
                  <a:schemeClr val="tx2"/>
                </a:solidFill>
              </a:rPr>
              <a:t>seconds_in_minute</a:t>
            </a:r>
            <a:r>
              <a:rPr lang="en-GB" sz="2400" dirty="0">
                <a:solidFill>
                  <a:schemeClr val="tx2"/>
                </a:solidFill>
              </a:rPr>
              <a:t>* </a:t>
            </a:r>
            <a:r>
              <a:rPr lang="en-GB" sz="2400" dirty="0" err="1">
                <a:solidFill>
                  <a:schemeClr val="tx2"/>
                </a:solidFill>
              </a:rPr>
              <a:t>minutes_in_hour</a:t>
            </a:r>
            <a:r>
              <a:rPr lang="en-GB" sz="2400" dirty="0">
                <a:solidFill>
                  <a:schemeClr val="tx2"/>
                </a:solidFill>
              </a:rPr>
              <a:t>*</a:t>
            </a:r>
            <a:r>
              <a:rPr lang="en-GB" sz="2400" dirty="0" err="1">
                <a:solidFill>
                  <a:schemeClr val="tx2"/>
                </a:solidFill>
              </a:rPr>
              <a:t>hours_in_day</a:t>
            </a:r>
            <a:r>
              <a:rPr lang="en-GB" sz="2400" dirty="0">
                <a:solidFill>
                  <a:schemeClr val="tx2"/>
                </a:solidFill>
              </a:rPr>
              <a:t>*</a:t>
            </a:r>
            <a:r>
              <a:rPr lang="en-GB" sz="2400" dirty="0" err="1">
                <a:solidFill>
                  <a:schemeClr val="tx2"/>
                </a:solidFill>
              </a:rPr>
              <a:t>days_in_year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8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GB"/>
              <a:t>Scripts</a:t>
            </a:r>
            <a:endParaRPr lang="en-US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r>
              <a:rPr lang="en-GB" sz="2400" dirty="0"/>
              <a:t>Use </a:t>
            </a:r>
            <a:r>
              <a:rPr lang="en-GB" sz="2400" dirty="0">
                <a:solidFill>
                  <a:srgbClr val="002060"/>
                </a:solidFill>
              </a:rPr>
              <a:t>clear</a:t>
            </a:r>
            <a:r>
              <a:rPr lang="en-GB" sz="2400" dirty="0"/>
              <a:t> to wipe the current memory</a:t>
            </a:r>
          </a:p>
          <a:p>
            <a:pPr lvl="1"/>
            <a:r>
              <a:rPr lang="en-GB" sz="2000" dirty="0"/>
              <a:t>Check that the workspace is now empty</a:t>
            </a:r>
          </a:p>
          <a:p>
            <a:r>
              <a:rPr lang="en-GB" sz="2400" dirty="0"/>
              <a:t>Click the ‘New script’ button (top left of main menu)</a:t>
            </a:r>
          </a:p>
          <a:p>
            <a:pPr lvl="1"/>
            <a:r>
              <a:rPr lang="en-GB" sz="2000" dirty="0"/>
              <a:t>Opens a blank page in the editor</a:t>
            </a:r>
          </a:p>
          <a:p>
            <a:r>
              <a:rPr lang="en-GB" sz="2400" dirty="0"/>
              <a:t>Copy the previous commands to compute the number of seconds in a year from the Command History</a:t>
            </a:r>
          </a:p>
          <a:p>
            <a:r>
              <a:rPr lang="en-GB" sz="2400" dirty="0"/>
              <a:t>Paste them into the blank document</a:t>
            </a:r>
          </a:p>
          <a:p>
            <a:r>
              <a:rPr lang="en-GB" sz="2400" dirty="0"/>
              <a:t>Save the document as</a:t>
            </a:r>
          </a:p>
          <a:p>
            <a:pPr lvl="1"/>
            <a:r>
              <a:rPr lang="en-GB" sz="2000" dirty="0" err="1"/>
              <a:t>Matlab</a:t>
            </a:r>
            <a:r>
              <a:rPr lang="en-GB" sz="2000" dirty="0"/>
              <a:t>: programming_tutorial_lesson1_script.m</a:t>
            </a:r>
          </a:p>
          <a:p>
            <a:pPr lvl="1"/>
            <a:r>
              <a:rPr lang="en-GB" sz="2000" dirty="0"/>
              <a:t>Python: programming_tutorial_lesson1_</a:t>
            </a:r>
            <a:r>
              <a:rPr lang="en-GB" sz="2000"/>
              <a:t>script.py</a:t>
            </a:r>
            <a:endParaRPr lang="en-GB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1B2BA-942A-A5B3-F158-81E9B2A4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354561"/>
            <a:ext cx="2376264" cy="802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00EDBE-6EF5-47AF-7CF8-CABB3A2FA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98"/>
            <a:ext cx="2309680" cy="873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EF5C3-B9B8-4A2D-5732-CA364FE6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Calling a script from the command-line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95C7-3954-D0E9-540A-A448CBF1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Type: </a:t>
            </a:r>
            <a:r>
              <a:rPr lang="en-GB" sz="3200" dirty="0">
                <a:solidFill>
                  <a:schemeClr val="tx2"/>
                </a:solidFill>
              </a:rPr>
              <a:t>programming_tutorial_lesson1_script </a:t>
            </a:r>
            <a:r>
              <a:rPr lang="en-GB" sz="3200" dirty="0"/>
              <a:t>at the command line </a:t>
            </a:r>
          </a:p>
          <a:p>
            <a:r>
              <a:rPr lang="en-GB" dirty="0"/>
              <a:t>N</a:t>
            </a:r>
            <a:r>
              <a:rPr lang="en-GB" sz="3200" dirty="0"/>
              <a:t>ote the lack of ‘.m’</a:t>
            </a:r>
          </a:p>
          <a:p>
            <a:r>
              <a:rPr lang="en-GB" dirty="0"/>
              <a:t>Check your work-space</a:t>
            </a:r>
          </a:p>
          <a:p>
            <a:r>
              <a:rPr lang="en-GB" sz="3200" dirty="0"/>
              <a:t>We'll look at different ways of calling python </a:t>
            </a:r>
            <a:r>
              <a:rPr lang="en-GB" dirty="0"/>
              <a:t>scripts in future lessons</a:t>
            </a:r>
            <a:endParaRPr lang="en-US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39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D763-6A95-ECB3-B430-142DA21C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seconds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DDC38-BA9F-21A2-12FD-D1A68A3E8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 years?</a:t>
            </a:r>
          </a:p>
          <a:p>
            <a:r>
              <a:rPr lang="en-GB" dirty="0"/>
              <a:t>10 years?</a:t>
            </a:r>
          </a:p>
          <a:p>
            <a:r>
              <a:rPr lang="en-GB" dirty="0"/>
              <a:t>N-years?</a:t>
            </a:r>
          </a:p>
          <a:p>
            <a:r>
              <a:rPr lang="en-GB" dirty="0"/>
              <a:t>Scripts are useful… but if we want to re-run our script with different inputs, we should use a </a:t>
            </a:r>
            <a:r>
              <a:rPr lang="en-GB" i="1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111415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Matlab</a:t>
            </a:r>
            <a:r>
              <a:rPr lang="en-GB" dirty="0"/>
              <a:t> Functions</a:t>
            </a:r>
            <a:endParaRPr lang="en-US" dirty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In our script, type %%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This creates a new cell – a part of a script that can be run separately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Now at the BOTTOM of the script …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tx2"/>
                </a:solidFill>
              </a:rPr>
              <a:t>function [</a:t>
            </a:r>
            <a:r>
              <a:rPr lang="en-GB" sz="1800" dirty="0" err="1">
                <a:solidFill>
                  <a:schemeClr val="tx2"/>
                </a:solidFill>
              </a:rPr>
              <a:t>seconds_in_n_years</a:t>
            </a:r>
            <a:r>
              <a:rPr lang="en-GB" sz="1800" dirty="0">
                <a:solidFill>
                  <a:schemeClr val="tx2"/>
                </a:solidFill>
              </a:rPr>
              <a:t>] = </a:t>
            </a:r>
            <a:r>
              <a:rPr lang="en-GB" sz="1800" dirty="0" err="1">
                <a:solidFill>
                  <a:schemeClr val="tx2"/>
                </a:solidFill>
              </a:rPr>
              <a:t>compute_seconds_in_years</a:t>
            </a:r>
            <a:r>
              <a:rPr lang="en-GB" sz="1800" dirty="0">
                <a:solidFill>
                  <a:schemeClr val="tx2"/>
                </a:solidFill>
              </a:rPr>
              <a:t>(</a:t>
            </a:r>
            <a:r>
              <a:rPr lang="en-GB" sz="1800" dirty="0" err="1">
                <a:solidFill>
                  <a:schemeClr val="tx2"/>
                </a:solidFill>
              </a:rPr>
              <a:t>n_years</a:t>
            </a:r>
            <a:r>
              <a:rPr lang="en-GB" sz="18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GB" sz="1800" dirty="0" err="1">
                <a:solidFill>
                  <a:schemeClr val="tx2"/>
                </a:solidFill>
              </a:rPr>
              <a:t>seconds_in_minute</a:t>
            </a:r>
            <a:r>
              <a:rPr lang="en-GB" sz="1800" dirty="0">
                <a:solidFill>
                  <a:schemeClr val="tx2"/>
                </a:solidFill>
              </a:rPr>
              <a:t> = 60</a:t>
            </a:r>
          </a:p>
          <a:p>
            <a:pPr lvl="1"/>
            <a:r>
              <a:rPr lang="en-GB" sz="1800" dirty="0" err="1">
                <a:solidFill>
                  <a:schemeClr val="tx2"/>
                </a:solidFill>
              </a:rPr>
              <a:t>minutes_in_hour</a:t>
            </a:r>
            <a:r>
              <a:rPr lang="en-GB" sz="1800" dirty="0">
                <a:solidFill>
                  <a:schemeClr val="tx2"/>
                </a:solidFill>
              </a:rPr>
              <a:t> = 60</a:t>
            </a:r>
          </a:p>
          <a:p>
            <a:pPr lvl="1"/>
            <a:r>
              <a:rPr lang="en-GB" sz="1800" dirty="0" err="1">
                <a:solidFill>
                  <a:schemeClr val="tx2"/>
                </a:solidFill>
              </a:rPr>
              <a:t>hours_in_day</a:t>
            </a:r>
            <a:r>
              <a:rPr lang="en-GB" sz="1800" dirty="0">
                <a:solidFill>
                  <a:schemeClr val="tx2"/>
                </a:solidFill>
              </a:rPr>
              <a:t> = 24</a:t>
            </a:r>
          </a:p>
          <a:p>
            <a:pPr lvl="1"/>
            <a:r>
              <a:rPr lang="en-GB" sz="1800" dirty="0" err="1">
                <a:solidFill>
                  <a:schemeClr val="tx2"/>
                </a:solidFill>
              </a:rPr>
              <a:t>days_in_year</a:t>
            </a:r>
            <a:r>
              <a:rPr lang="en-GB" sz="1800" dirty="0">
                <a:solidFill>
                  <a:schemeClr val="tx2"/>
                </a:solidFill>
              </a:rPr>
              <a:t> = 365</a:t>
            </a:r>
          </a:p>
          <a:p>
            <a:pPr lvl="1"/>
            <a:r>
              <a:rPr lang="en-GB" sz="1800" dirty="0" err="1">
                <a:solidFill>
                  <a:schemeClr val="tx2"/>
                </a:solidFill>
              </a:rPr>
              <a:t>seconds_in_year</a:t>
            </a:r>
            <a:r>
              <a:rPr lang="en-GB" sz="1800" dirty="0">
                <a:solidFill>
                  <a:schemeClr val="tx2"/>
                </a:solidFill>
              </a:rPr>
              <a:t> = </a:t>
            </a:r>
            <a:r>
              <a:rPr lang="en-GB" sz="1800" dirty="0" err="1">
                <a:solidFill>
                  <a:schemeClr val="tx2"/>
                </a:solidFill>
              </a:rPr>
              <a:t>seconds_in_hour</a:t>
            </a:r>
            <a:r>
              <a:rPr lang="en-GB" sz="1800" dirty="0">
                <a:solidFill>
                  <a:schemeClr val="tx2"/>
                </a:solidFill>
              </a:rPr>
              <a:t> *</a:t>
            </a:r>
            <a:r>
              <a:rPr lang="en-GB" sz="1800" dirty="0" err="1">
                <a:solidFill>
                  <a:schemeClr val="tx2"/>
                </a:solidFill>
              </a:rPr>
              <a:t>hours_in_day</a:t>
            </a:r>
            <a:r>
              <a:rPr lang="en-GB" sz="1800" dirty="0">
                <a:solidFill>
                  <a:schemeClr val="tx2"/>
                </a:solidFill>
              </a:rPr>
              <a:t>*</a:t>
            </a:r>
            <a:r>
              <a:rPr lang="en-GB" sz="1800" dirty="0" err="1">
                <a:solidFill>
                  <a:schemeClr val="tx2"/>
                </a:solidFill>
              </a:rPr>
              <a:t>days_in_year</a:t>
            </a:r>
            <a:endParaRPr lang="en-GB" sz="1800" dirty="0">
              <a:solidFill>
                <a:schemeClr val="tx2"/>
              </a:solidFill>
            </a:endParaRPr>
          </a:p>
          <a:p>
            <a:pPr lvl="1"/>
            <a:r>
              <a:rPr lang="en-GB" sz="1800" dirty="0" err="1">
                <a:solidFill>
                  <a:schemeClr val="tx2"/>
                </a:solidFill>
              </a:rPr>
              <a:t>seconds_in_n_years</a:t>
            </a:r>
            <a:r>
              <a:rPr lang="en-GB" sz="1800" dirty="0">
                <a:solidFill>
                  <a:schemeClr val="tx2"/>
                </a:solidFill>
              </a:rPr>
              <a:t> = </a:t>
            </a:r>
            <a:r>
              <a:rPr lang="en-GB" sz="1800" dirty="0" err="1">
                <a:solidFill>
                  <a:schemeClr val="tx2"/>
                </a:solidFill>
              </a:rPr>
              <a:t>n_years</a:t>
            </a:r>
            <a:r>
              <a:rPr lang="en-GB" sz="1800" dirty="0">
                <a:solidFill>
                  <a:schemeClr val="tx2"/>
                </a:solidFill>
              </a:rPr>
              <a:t> * </a:t>
            </a:r>
            <a:r>
              <a:rPr lang="en-GB" sz="1800" dirty="0" err="1">
                <a:solidFill>
                  <a:schemeClr val="tx2"/>
                </a:solidFill>
              </a:rPr>
              <a:t>seconds_in_year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end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Type another %% above the function, then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	</a:t>
            </a:r>
            <a:r>
              <a:rPr lang="en-GB" sz="2000" dirty="0" err="1">
                <a:solidFill>
                  <a:schemeClr val="tx2"/>
                </a:solidFill>
              </a:rPr>
              <a:t>compute_seconds_in_years</a:t>
            </a:r>
            <a:r>
              <a:rPr lang="en-GB" sz="2000" dirty="0">
                <a:solidFill>
                  <a:schemeClr val="tx2"/>
                </a:solidFill>
              </a:rPr>
              <a:t>(2)</a:t>
            </a: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2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21F89-81B0-C241-BCE9-F27FFCA5F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98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2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8BF89-0C1C-048F-70C4-5A7F4057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54"/>
            <a:ext cx="2790255" cy="942465"/>
          </a:xfrm>
          <a:prstGeom prst="rect">
            <a:avLst/>
          </a:prstGeom>
        </p:spPr>
      </p:pic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Functions</a:t>
            </a:r>
            <a:endParaRPr lang="en-US" dirty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Again type %%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Now type …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tx2"/>
                </a:solidFill>
              </a:rPr>
              <a:t>def </a:t>
            </a:r>
            <a:r>
              <a:rPr lang="en-GB" sz="1800" dirty="0" err="1">
                <a:solidFill>
                  <a:schemeClr val="tx2"/>
                </a:solidFill>
              </a:rPr>
              <a:t>compute_seconds_in_years</a:t>
            </a:r>
            <a:r>
              <a:rPr lang="en-GB" sz="1800" dirty="0">
                <a:solidFill>
                  <a:schemeClr val="tx2"/>
                </a:solidFill>
              </a:rPr>
              <a:t>(</a:t>
            </a:r>
            <a:r>
              <a:rPr lang="en-GB" sz="1800" dirty="0" err="1">
                <a:solidFill>
                  <a:schemeClr val="tx2"/>
                </a:solidFill>
              </a:rPr>
              <a:t>n_years</a:t>
            </a:r>
            <a:r>
              <a:rPr lang="en-GB" sz="1800" dirty="0">
                <a:solidFill>
                  <a:schemeClr val="tx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err="1">
                <a:solidFill>
                  <a:schemeClr val="tx2"/>
                </a:solidFill>
              </a:rPr>
              <a:t>seconds_in_minute</a:t>
            </a:r>
            <a:r>
              <a:rPr lang="en-GB" sz="1800" dirty="0">
                <a:solidFill>
                  <a:schemeClr val="tx2"/>
                </a:solidFill>
              </a:rPr>
              <a:t> = 60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err="1">
                <a:solidFill>
                  <a:schemeClr val="tx2"/>
                </a:solidFill>
              </a:rPr>
              <a:t>minutes_in_hour</a:t>
            </a:r>
            <a:r>
              <a:rPr lang="en-GB" sz="1800" dirty="0">
                <a:solidFill>
                  <a:schemeClr val="tx2"/>
                </a:solidFill>
              </a:rPr>
              <a:t> = 60</a:t>
            </a:r>
          </a:p>
          <a:p>
            <a:pPr marL="914400" lvl="2" indent="0">
              <a:buNone/>
            </a:pPr>
            <a:r>
              <a:rPr lang="en-GB" sz="1800" dirty="0" err="1">
                <a:solidFill>
                  <a:schemeClr val="tx2"/>
                </a:solidFill>
              </a:rPr>
              <a:t>hours_in_day</a:t>
            </a:r>
            <a:r>
              <a:rPr lang="en-GB" sz="1800" dirty="0">
                <a:solidFill>
                  <a:schemeClr val="tx2"/>
                </a:solidFill>
              </a:rPr>
              <a:t> = 24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err="1">
                <a:solidFill>
                  <a:schemeClr val="tx2"/>
                </a:solidFill>
              </a:rPr>
              <a:t>days_in_year</a:t>
            </a:r>
            <a:r>
              <a:rPr lang="en-GB" sz="1800" dirty="0">
                <a:solidFill>
                  <a:schemeClr val="tx2"/>
                </a:solidFill>
              </a:rPr>
              <a:t> = 365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err="1">
                <a:solidFill>
                  <a:schemeClr val="tx2"/>
                </a:solidFill>
              </a:rPr>
              <a:t>seconds_in_year</a:t>
            </a:r>
            <a:r>
              <a:rPr lang="en-GB" sz="1800" dirty="0">
                <a:solidFill>
                  <a:schemeClr val="tx2"/>
                </a:solidFill>
              </a:rPr>
              <a:t> = </a:t>
            </a:r>
            <a:r>
              <a:rPr lang="en-GB" sz="1800" dirty="0" err="1">
                <a:solidFill>
                  <a:schemeClr val="tx2"/>
                </a:solidFill>
              </a:rPr>
              <a:t>seconds_in_hour</a:t>
            </a:r>
            <a:r>
              <a:rPr lang="en-GB" sz="1800" dirty="0">
                <a:solidFill>
                  <a:schemeClr val="tx2"/>
                </a:solidFill>
              </a:rPr>
              <a:t> *</a:t>
            </a:r>
            <a:r>
              <a:rPr lang="en-GB" sz="1800" dirty="0" err="1">
                <a:solidFill>
                  <a:schemeClr val="tx2"/>
                </a:solidFill>
              </a:rPr>
              <a:t>hours_in_day</a:t>
            </a:r>
            <a:r>
              <a:rPr lang="en-GB" sz="1800" dirty="0">
                <a:solidFill>
                  <a:schemeClr val="tx2"/>
                </a:solidFill>
              </a:rPr>
              <a:t>*</a:t>
            </a:r>
            <a:r>
              <a:rPr lang="en-GB" sz="1800" dirty="0" err="1">
                <a:solidFill>
                  <a:schemeClr val="tx2"/>
                </a:solidFill>
              </a:rPr>
              <a:t>days_in_year</a:t>
            </a:r>
            <a:endParaRPr lang="en-GB" sz="1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err="1">
                <a:solidFill>
                  <a:schemeClr val="tx2"/>
                </a:solidFill>
              </a:rPr>
              <a:t>seconds_in_n_years</a:t>
            </a:r>
            <a:r>
              <a:rPr lang="en-GB" sz="1800" dirty="0">
                <a:solidFill>
                  <a:schemeClr val="tx2"/>
                </a:solidFill>
              </a:rPr>
              <a:t> = </a:t>
            </a:r>
            <a:r>
              <a:rPr lang="en-GB" sz="1800" dirty="0" err="1">
                <a:solidFill>
                  <a:schemeClr val="tx2"/>
                </a:solidFill>
              </a:rPr>
              <a:t>n_years</a:t>
            </a:r>
            <a:r>
              <a:rPr lang="en-GB" sz="1800" dirty="0">
                <a:solidFill>
                  <a:schemeClr val="tx2"/>
                </a:solidFill>
              </a:rPr>
              <a:t> * </a:t>
            </a:r>
            <a:r>
              <a:rPr lang="en-GB" sz="1800" dirty="0" err="1">
                <a:solidFill>
                  <a:schemeClr val="tx2"/>
                </a:solidFill>
              </a:rPr>
              <a:t>seconds_in_year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	return </a:t>
            </a:r>
            <a:r>
              <a:rPr lang="en-GB" sz="1800" dirty="0" err="1">
                <a:solidFill>
                  <a:schemeClr val="tx2"/>
                </a:solidFill>
              </a:rPr>
              <a:t>seconds_in_n_years</a:t>
            </a:r>
            <a:endParaRPr lang="en-GB" sz="1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/>
              <a:t>Run this cell, no output is generated but the function is now available to use…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Type another %%, and then:</a:t>
            </a:r>
          </a:p>
          <a:p>
            <a:pPr lvl="1">
              <a:lnSpc>
                <a:spcPct val="90000"/>
              </a:lnSpc>
            </a:pPr>
            <a:r>
              <a:rPr lang="en-GB" sz="2000" dirty="0" err="1">
                <a:solidFill>
                  <a:schemeClr val="tx2"/>
                </a:solidFill>
              </a:rPr>
              <a:t>compute_seconds_in_years</a:t>
            </a:r>
            <a:r>
              <a:rPr lang="en-GB" sz="2000" dirty="0">
                <a:solidFill>
                  <a:schemeClr val="tx2"/>
                </a:solidFill>
              </a:rPr>
              <a:t>(10)</a:t>
            </a:r>
            <a:endParaRPr lang="en-GB" sz="2000" dirty="0"/>
          </a:p>
          <a:p>
            <a:pPr lvl="2">
              <a:lnSpc>
                <a:spcPct val="90000"/>
              </a:lnSpc>
            </a:pPr>
            <a:endParaRPr lang="en-GB" sz="1600" dirty="0"/>
          </a:p>
          <a:p>
            <a:pPr lvl="2"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7064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7CE6-215B-C196-5850-78C92ACD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GB" dirty="0"/>
              <a:t>What differences did you spot between the </a:t>
            </a:r>
            <a:r>
              <a:rPr lang="en-GB" dirty="0" err="1"/>
              <a:t>Matlab</a:t>
            </a:r>
            <a:r>
              <a:rPr lang="en-GB" dirty="0"/>
              <a:t> and python functions?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433D4C-FB36-B375-B0C5-34F2625153BE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/>
              <a:t>vs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8FA69-2FCB-F402-2AFF-65D98889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75173"/>
            <a:ext cx="2790255" cy="942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B69FC-BB1C-3E11-7EC2-6B18F2B7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44389"/>
            <a:ext cx="2309680" cy="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04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07CC-7F52-29E8-4604-48C8C804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Inputs and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7F370-94AB-D9C1-A9EC-31701AB3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variable </a:t>
            </a:r>
            <a:r>
              <a:rPr lang="en-GB" sz="2800" dirty="0" err="1">
                <a:solidFill>
                  <a:schemeClr val="tx2"/>
                </a:solidFill>
              </a:rPr>
              <a:t>n_years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/>
              <a:t>is an input to our function</a:t>
            </a:r>
          </a:p>
          <a:p>
            <a:r>
              <a:rPr lang="en-GB" sz="2800" dirty="0"/>
              <a:t>You will often see this described as an argument</a:t>
            </a:r>
          </a:p>
          <a:p>
            <a:r>
              <a:rPr lang="en-GB" sz="2800" dirty="0"/>
              <a:t>The variable </a:t>
            </a:r>
            <a:r>
              <a:rPr lang="en-GB" sz="2800" dirty="0" err="1">
                <a:solidFill>
                  <a:schemeClr val="tx2"/>
                </a:solidFill>
              </a:rPr>
              <a:t>seconds_in_n_years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/>
              <a:t>is the output of our function</a:t>
            </a:r>
          </a:p>
          <a:p>
            <a:r>
              <a:rPr lang="en-GB" sz="2800" dirty="0"/>
              <a:t>We look next at using multiple inputs</a:t>
            </a:r>
          </a:p>
          <a:p>
            <a:r>
              <a:rPr lang="en-GB" sz="2800" dirty="0"/>
              <a:t>We can also have multiple outputs but will see those in future lessons</a:t>
            </a:r>
          </a:p>
        </p:txBody>
      </p:sp>
    </p:spTree>
    <p:extLst>
      <p:ext uri="{BB962C8B-B14F-4D97-AF65-F5344CB8AC3E}">
        <p14:creationId xmlns:p14="http://schemas.microsoft.com/office/powerpoint/2010/main" val="146701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325715" y="188640"/>
            <a:ext cx="3174277" cy="1008112"/>
          </a:xfrm>
          <a:prstGeom prst="cloudCallout">
            <a:avLst>
              <a:gd name="adj1" fmla="val -60387"/>
              <a:gd name="adj2" fmla="val -32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a computer program?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83671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Something  you use to achieve some task on a computer (or phone, tablet </a:t>
            </a:r>
            <a:r>
              <a:rPr lang="en-GB" dirty="0" err="1"/>
              <a:t>etc</a:t>
            </a:r>
            <a:r>
              <a:rPr lang="en-GB" dirty="0"/>
              <a:t>)…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59632" y="1655584"/>
            <a:ext cx="7272808" cy="1584176"/>
            <a:chOff x="1043609" y="1628800"/>
            <a:chExt cx="7272808" cy="1584176"/>
          </a:xfrm>
        </p:grpSpPr>
        <p:sp>
          <p:nvSpPr>
            <p:cNvPr id="15" name="Rounded Rectangle 14"/>
            <p:cNvSpPr/>
            <p:nvPr/>
          </p:nvSpPr>
          <p:spPr>
            <a:xfrm>
              <a:off x="1043609" y="1628800"/>
              <a:ext cx="7272808" cy="158417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3306" y="1628800"/>
              <a:ext cx="1172959" cy="1296144"/>
              <a:chOff x="568909" y="2320077"/>
              <a:chExt cx="1172959" cy="129614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804522" y="2320077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Word</a:t>
                </a:r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909" y="2616786"/>
                <a:ext cx="1172959" cy="99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912853" y="223622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Write a letter, essay, lab report etc…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9632" y="3360824"/>
            <a:ext cx="7272808" cy="1535120"/>
            <a:chOff x="971600" y="3334040"/>
            <a:chExt cx="7272808" cy="1535120"/>
          </a:xfrm>
        </p:grpSpPr>
        <p:sp>
          <p:nvSpPr>
            <p:cNvPr id="23" name="Rounded Rectangle 22"/>
            <p:cNvSpPr/>
            <p:nvPr/>
          </p:nvSpPr>
          <p:spPr>
            <a:xfrm>
              <a:off x="971600" y="3334040"/>
              <a:ext cx="7272808" cy="153512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56441" y="3356578"/>
              <a:ext cx="1359455" cy="1296558"/>
              <a:chOff x="395289" y="4497949"/>
              <a:chExt cx="1359455" cy="129655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95289" y="4497949"/>
                <a:ext cx="1359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Excel</a:t>
                </a:r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289" y="4780728"/>
                <a:ext cx="1359455" cy="1013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2987824" y="3961580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Analyse results, produce graphs for your report etc…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9632" y="5079311"/>
            <a:ext cx="7272808" cy="1518041"/>
            <a:chOff x="1403306" y="5079311"/>
            <a:chExt cx="7272808" cy="1518041"/>
          </a:xfrm>
        </p:grpSpPr>
        <p:sp>
          <p:nvSpPr>
            <p:cNvPr id="24" name="Rounded Rectangle 23"/>
            <p:cNvSpPr/>
            <p:nvPr/>
          </p:nvSpPr>
          <p:spPr>
            <a:xfrm>
              <a:off x="1403306" y="5079311"/>
              <a:ext cx="7272808" cy="151804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547" y="5085184"/>
              <a:ext cx="1253485" cy="1424651"/>
              <a:chOff x="1602547" y="5291916"/>
              <a:chExt cx="1253485" cy="142465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602547" y="5291916"/>
                <a:ext cx="1253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Angry Birds</a:t>
                </a: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5627" y="5589240"/>
                <a:ext cx="1127327" cy="1127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3013475" y="5653665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Kill time when you’re sitting in boring programming lectures…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359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Lookup ‘Newton's law of universal gravitation’ (yes, you can use </a:t>
            </a:r>
            <a:r>
              <a:rPr lang="en-GB" dirty="0" err="1"/>
              <a:t>wikipedia</a:t>
            </a:r>
            <a:r>
              <a:rPr lang="en-GB" dirty="0"/>
              <a:t>)</a:t>
            </a:r>
          </a:p>
          <a:p>
            <a:r>
              <a:rPr lang="en-GB" dirty="0"/>
              <a:t>In </a:t>
            </a:r>
            <a:r>
              <a:rPr lang="en-GB" dirty="0" err="1"/>
              <a:t>Matlab</a:t>
            </a:r>
            <a:r>
              <a:rPr lang="en-GB" dirty="0"/>
              <a:t>, use the command prompt to compute the force of attraction between the moon and the earth</a:t>
            </a:r>
          </a:p>
          <a:p>
            <a:pPr lvl="1"/>
            <a:r>
              <a:rPr lang="en-GB" dirty="0"/>
              <a:t>You can assume</a:t>
            </a:r>
          </a:p>
          <a:p>
            <a:pPr lvl="2"/>
            <a:r>
              <a:rPr lang="en-GB" dirty="0"/>
              <a:t>Earth’s mass: 5.97x10</a:t>
            </a:r>
            <a:r>
              <a:rPr lang="en-GB" baseline="30000" dirty="0"/>
              <a:t>24</a:t>
            </a:r>
            <a:r>
              <a:rPr lang="en-GB" dirty="0"/>
              <a:t> kg</a:t>
            </a:r>
          </a:p>
          <a:p>
            <a:pPr lvl="2"/>
            <a:r>
              <a:rPr lang="en-GB" dirty="0"/>
              <a:t>Moon’s mass: 7.35x10</a:t>
            </a:r>
            <a:r>
              <a:rPr lang="en-GB" baseline="30000" dirty="0"/>
              <a:t>22</a:t>
            </a:r>
            <a:r>
              <a:rPr lang="en-GB" dirty="0"/>
              <a:t> kg</a:t>
            </a:r>
          </a:p>
          <a:p>
            <a:pPr lvl="2"/>
            <a:r>
              <a:rPr lang="en-GB" dirty="0"/>
              <a:t>Distance from earth to moon: 380,000km</a:t>
            </a:r>
          </a:p>
          <a:p>
            <a:pPr lvl="2"/>
            <a:r>
              <a:rPr lang="en-GB" dirty="0"/>
              <a:t>Gravitational constant: </a:t>
            </a:r>
            <a:r>
              <a:rPr lang="pt-BR" dirty="0"/>
              <a:t>6.674×10</a:t>
            </a:r>
            <a:r>
              <a:rPr lang="pt-BR" baseline="30000" dirty="0"/>
              <a:t>−11</a:t>
            </a:r>
            <a:r>
              <a:rPr lang="pt-BR" dirty="0"/>
              <a:t> N m</a:t>
            </a:r>
            <a:r>
              <a:rPr lang="pt-BR" baseline="30000" dirty="0"/>
              <a:t>2</a:t>
            </a:r>
            <a:r>
              <a:rPr lang="pt-BR" dirty="0"/>
              <a:t> kg</a:t>
            </a:r>
            <a:r>
              <a:rPr lang="pt-BR" baseline="30000" dirty="0"/>
              <a:t>−2</a:t>
            </a:r>
          </a:p>
          <a:p>
            <a:r>
              <a:rPr lang="en-GB" dirty="0"/>
              <a:t>Rewrite this as a function that takes as input, </a:t>
            </a:r>
            <a:r>
              <a:rPr lang="en-GB" i="1" dirty="0"/>
              <a:t>M</a:t>
            </a:r>
            <a:r>
              <a:rPr lang="en-GB" i="1" baseline="-25000" dirty="0"/>
              <a:t>1</a:t>
            </a:r>
            <a:r>
              <a:rPr lang="en-GB" dirty="0"/>
              <a:t>, </a:t>
            </a:r>
            <a:r>
              <a:rPr lang="en-GB" i="1" dirty="0"/>
              <a:t>M</a:t>
            </a:r>
            <a:r>
              <a:rPr lang="en-GB" i="1" baseline="-25000" dirty="0"/>
              <a:t>2</a:t>
            </a:r>
            <a:r>
              <a:rPr lang="en-GB" dirty="0"/>
              <a:t> and </a:t>
            </a:r>
            <a:r>
              <a:rPr lang="en-GB" i="1" dirty="0"/>
              <a:t>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commas to separate multiple inputs to your function</a:t>
            </a:r>
          </a:p>
          <a:p>
            <a:r>
              <a:rPr lang="en-GB" dirty="0"/>
              <a:t>Can we write this in python?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15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Variable, script and function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Must start with a letter </a:t>
            </a:r>
          </a:p>
          <a:p>
            <a:r>
              <a:rPr lang="en-US" dirty="0"/>
              <a:t>Followed by any number of letters, digits, or underscores. </a:t>
            </a:r>
          </a:p>
          <a:p>
            <a:r>
              <a:rPr lang="en-US" dirty="0" err="1"/>
              <a:t>Matlab</a:t>
            </a:r>
            <a:r>
              <a:rPr lang="en-US" dirty="0"/>
              <a:t> and python are case sensitive 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 err="1"/>
              <a:t>my_fun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My_fun</a:t>
            </a:r>
            <a:r>
              <a:rPr lang="en-US" dirty="0"/>
              <a:t>, etc are </a:t>
            </a:r>
            <a:r>
              <a:rPr lang="en-US" i="1" dirty="0"/>
              <a:t>not</a:t>
            </a:r>
            <a:r>
              <a:rPr lang="en-US" dirty="0"/>
              <a:t> the same name</a:t>
            </a:r>
          </a:p>
          <a:p>
            <a:r>
              <a:rPr lang="en-GB" dirty="0"/>
              <a:t>Certain keywords cannot be used</a:t>
            </a:r>
          </a:p>
          <a:p>
            <a:pPr lvl="1"/>
            <a:r>
              <a:rPr lang="en-GB" dirty="0"/>
              <a:t>if,  for, end, etc</a:t>
            </a:r>
          </a:p>
          <a:p>
            <a:r>
              <a:rPr lang="en-GB" dirty="0"/>
              <a:t>Be expressive: try and use names that</a:t>
            </a:r>
          </a:p>
          <a:p>
            <a:pPr lvl="1"/>
            <a:r>
              <a:rPr lang="en-GB" dirty="0"/>
              <a:t>Describe what functions </a:t>
            </a:r>
            <a:r>
              <a:rPr lang="en-GB" i="1" dirty="0"/>
              <a:t>do</a:t>
            </a:r>
          </a:p>
          <a:p>
            <a:pPr lvl="1"/>
            <a:r>
              <a:rPr lang="en-GB" dirty="0"/>
              <a:t>Describe what variables </a:t>
            </a:r>
            <a:r>
              <a:rPr lang="en-GB" i="1" dirty="0"/>
              <a:t>are</a:t>
            </a:r>
            <a:endParaRPr lang="en-US" i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Scripts summary</a:t>
            </a:r>
            <a:endParaRPr lang="en-US" dirty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GB" sz="2800" dirty="0"/>
              <a:t>Scripts allow us to run sequences of commands</a:t>
            </a:r>
          </a:p>
          <a:p>
            <a:r>
              <a:rPr lang="en-GB" sz="2800" dirty="0"/>
              <a:t>All data is stored in the main workspace, as if we typed the commands in the command window</a:t>
            </a:r>
          </a:p>
          <a:p>
            <a:r>
              <a:rPr lang="en-GB" sz="2800" dirty="0"/>
              <a:t>We can run parts of scripts by</a:t>
            </a:r>
          </a:p>
          <a:p>
            <a:pPr lvl="1"/>
            <a:r>
              <a:rPr lang="en-GB" sz="2400" dirty="0"/>
              <a:t>Selecting text and hitting F9</a:t>
            </a:r>
          </a:p>
          <a:p>
            <a:pPr lvl="1"/>
            <a:r>
              <a:rPr lang="en-GB" sz="2400" dirty="0"/>
              <a:t>Using %% to create ‘cells’</a:t>
            </a:r>
            <a:endParaRPr lang="en-US" sz="2400" dirty="0"/>
          </a:p>
        </p:txBody>
      </p: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468313" y="4437063"/>
            <a:ext cx="8712200" cy="1944687"/>
            <a:chOff x="295" y="2795"/>
            <a:chExt cx="5488" cy="1225"/>
          </a:xfrm>
        </p:grpSpPr>
        <p:pic>
          <p:nvPicPr>
            <p:cNvPr id="30726" name="Picture 6" descr="MC90044188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2886"/>
              <a:ext cx="806" cy="1124"/>
            </a:xfrm>
            <a:prstGeom prst="rect">
              <a:avLst/>
            </a:prstGeom>
            <a:noFill/>
          </p:spPr>
        </p:pic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1202" y="2795"/>
              <a:ext cx="4400" cy="1225"/>
            </a:xfrm>
            <a:prstGeom prst="wedgeRoundRectCallout">
              <a:avLst>
                <a:gd name="adj1" fmla="val -57181"/>
                <a:gd name="adj2" fmla="val 7958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1338" y="2976"/>
              <a:ext cx="4445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GB" sz="2400" dirty="0">
                  <a:latin typeface="Calibri" pitchFamily="34" charset="0"/>
                </a:rPr>
                <a:t>Even when ‘hacking around’ use scripts, date tagged (e.g. work2013_02_11) to run commands</a:t>
              </a:r>
            </a:p>
            <a:p>
              <a:pPr marL="360363" lvl="1" indent="-179388">
                <a:spcBef>
                  <a:spcPct val="20000"/>
                </a:spcBef>
                <a:buFont typeface="Arial" charset="0"/>
                <a:buChar char="–"/>
              </a:pPr>
              <a:r>
                <a:rPr lang="en-GB" sz="2000" dirty="0">
                  <a:latin typeface="Calibri" pitchFamily="34" charset="0"/>
                </a:rPr>
                <a:t>That way you have a record of your work</a:t>
              </a:r>
            </a:p>
            <a:p>
              <a:pPr marL="360363" lvl="1" indent="-179388">
                <a:spcBef>
                  <a:spcPct val="20000"/>
                </a:spcBef>
                <a:buFont typeface="Arial" charset="0"/>
                <a:buChar char="–"/>
              </a:pPr>
              <a:r>
                <a:rPr lang="en-GB" sz="2000" dirty="0">
                  <a:latin typeface="Calibri" pitchFamily="34" charset="0"/>
                </a:rPr>
                <a:t>Think of them as your </a:t>
              </a:r>
              <a:r>
                <a:rPr lang="en-GB" sz="2000" dirty="0" err="1">
                  <a:latin typeface="Calibri" pitchFamily="34" charset="0"/>
                </a:rPr>
                <a:t>Matlab</a:t>
              </a:r>
              <a:r>
                <a:rPr lang="en-GB" sz="2000" dirty="0">
                  <a:latin typeface="Calibri" pitchFamily="34" charset="0"/>
                </a:rPr>
                <a:t>/Python lab book</a:t>
              </a:r>
              <a:endParaRPr lang="en-US" sz="2000" dirty="0">
                <a:latin typeface="Calibri" pitchFamily="34" charset="0"/>
              </a:endParaRPr>
            </a:p>
            <a:p>
              <a:pPr marL="360363" lvl="1" indent="-179388">
                <a:spcBef>
                  <a:spcPct val="20000"/>
                </a:spcBef>
                <a:buFont typeface="Arial" charset="0"/>
                <a:buChar char="–"/>
              </a:pP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6A84-C6EF-ACD2-58D1-7F15068D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DE7AD-1910-0920-137F-DE300EF68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Functions group commands so that we can run them with different inputs</a:t>
            </a:r>
          </a:p>
          <a:p>
            <a:r>
              <a:rPr lang="en-GB" sz="2800" dirty="0"/>
              <a:t>We have looked at defining and calling functions inside scripts</a:t>
            </a:r>
          </a:p>
          <a:p>
            <a:r>
              <a:rPr lang="en-GB" sz="2800" dirty="0"/>
              <a:t>Next week we will look at how we can call functions from other places (hint: you've already done this!)</a:t>
            </a:r>
          </a:p>
          <a:p>
            <a:r>
              <a:rPr lang="en-GB" sz="2800" dirty="0" err="1"/>
              <a:t>Matlab</a:t>
            </a:r>
            <a:r>
              <a:rPr lang="en-GB" sz="2800" dirty="0"/>
              <a:t> and python have 1,000s of in-built functions, by learning how to call those we can create really powerful programs</a:t>
            </a:r>
          </a:p>
        </p:txBody>
      </p:sp>
    </p:spTree>
    <p:extLst>
      <p:ext uri="{BB962C8B-B14F-4D97-AF65-F5344CB8AC3E}">
        <p14:creationId xmlns:p14="http://schemas.microsoft.com/office/powerpoint/2010/main" val="308269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325715" y="188640"/>
            <a:ext cx="3174277" cy="1008112"/>
          </a:xfrm>
          <a:prstGeom prst="cloudCallout">
            <a:avLst>
              <a:gd name="adj1" fmla="val -60387"/>
              <a:gd name="adj2" fmla="val -32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a computer program?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9402" y="1196752"/>
            <a:ext cx="452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 medical imaging…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2339218"/>
            <a:ext cx="2774230" cy="3178014"/>
            <a:chOff x="251520" y="2339218"/>
            <a:chExt cx="2774230" cy="3178014"/>
          </a:xfrm>
        </p:grpSpPr>
        <p:sp>
          <p:nvSpPr>
            <p:cNvPr id="2" name="Rounded Rectangle 1"/>
            <p:cNvSpPr/>
            <p:nvPr/>
          </p:nvSpPr>
          <p:spPr>
            <a:xfrm>
              <a:off x="251520" y="2339218"/>
              <a:ext cx="2774230" cy="31780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8050" y="2825919"/>
              <a:ext cx="2448272" cy="74313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Image(s)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07758" y="3636942"/>
              <a:ext cx="2448272" cy="7431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Lab results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48805" y="4497592"/>
              <a:ext cx="2448272" cy="743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Patient data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9630" y="2369536"/>
              <a:ext cx="800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DATA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33270" y="2776097"/>
            <a:ext cx="3130426" cy="2304256"/>
            <a:chOff x="3025750" y="2564904"/>
            <a:chExt cx="3130426" cy="2304256"/>
          </a:xfrm>
        </p:grpSpPr>
        <p:pic>
          <p:nvPicPr>
            <p:cNvPr id="7170" name="Picture 2" descr="http://bundabergcomputers.com.au/wp-content/uploads/2013/12/compu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750" y="2896598"/>
              <a:ext cx="2586933" cy="1612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entagon 4"/>
            <p:cNvSpPr/>
            <p:nvPr/>
          </p:nvSpPr>
          <p:spPr>
            <a:xfrm>
              <a:off x="3025750" y="2564904"/>
              <a:ext cx="3130426" cy="2304256"/>
            </a:xfrm>
            <a:prstGeom prst="homePlate">
              <a:avLst>
                <a:gd name="adj" fmla="val 308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2403" y="4365104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Do something clever…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650" y="2619460"/>
              <a:ext cx="1493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PROGRAM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5131" y="2658583"/>
            <a:ext cx="2517317" cy="2539284"/>
            <a:chOff x="6325131" y="2447390"/>
            <a:chExt cx="2517317" cy="2539284"/>
          </a:xfrm>
        </p:grpSpPr>
        <p:sp>
          <p:nvSpPr>
            <p:cNvPr id="15" name="Rounded Rectangle 14"/>
            <p:cNvSpPr/>
            <p:nvPr/>
          </p:nvSpPr>
          <p:spPr>
            <a:xfrm>
              <a:off x="6325131" y="2447390"/>
              <a:ext cx="2517317" cy="25392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683" y="3501008"/>
              <a:ext cx="1908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Hopefully clinically useful!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99713" y="27119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74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325715" y="188640"/>
            <a:ext cx="3174277" cy="1008112"/>
          </a:xfrm>
          <a:prstGeom prst="cloudCallout">
            <a:avLst>
              <a:gd name="adj1" fmla="val -60387"/>
              <a:gd name="adj2" fmla="val -32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a computer program?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9402" y="1196752"/>
            <a:ext cx="452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 medical imaging…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2339218"/>
            <a:ext cx="2774230" cy="3178014"/>
            <a:chOff x="251520" y="2339218"/>
            <a:chExt cx="2774230" cy="3178014"/>
          </a:xfrm>
        </p:grpSpPr>
        <p:sp>
          <p:nvSpPr>
            <p:cNvPr id="2" name="Rounded Rectangle 1"/>
            <p:cNvSpPr/>
            <p:nvPr/>
          </p:nvSpPr>
          <p:spPr>
            <a:xfrm>
              <a:off x="251520" y="2339218"/>
              <a:ext cx="2774230" cy="31780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9630" y="2369536"/>
              <a:ext cx="967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DATA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33270" y="2776096"/>
            <a:ext cx="3130426" cy="2446531"/>
            <a:chOff x="3025750" y="2564903"/>
            <a:chExt cx="3130426" cy="2446531"/>
          </a:xfrm>
        </p:grpSpPr>
        <p:pic>
          <p:nvPicPr>
            <p:cNvPr id="7170" name="Picture 2" descr="http://bundabergcomputers.com.au/wp-content/uploads/2013/12/compu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750" y="2896598"/>
              <a:ext cx="2586933" cy="1612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entagon 4"/>
            <p:cNvSpPr/>
            <p:nvPr/>
          </p:nvSpPr>
          <p:spPr>
            <a:xfrm>
              <a:off x="3025750" y="2564903"/>
              <a:ext cx="3130426" cy="2446531"/>
            </a:xfrm>
            <a:prstGeom prst="homePlate">
              <a:avLst>
                <a:gd name="adj" fmla="val 308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2403" y="436510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Measure volume of grey/white matter…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650" y="2619460"/>
              <a:ext cx="156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PROGRAM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5131" y="2658583"/>
            <a:ext cx="2517317" cy="2539284"/>
            <a:chOff x="6325131" y="2447390"/>
            <a:chExt cx="2517317" cy="2539284"/>
          </a:xfrm>
        </p:grpSpPr>
        <p:sp>
          <p:nvSpPr>
            <p:cNvPr id="15" name="Rounded Rectangle 14"/>
            <p:cNvSpPr/>
            <p:nvPr/>
          </p:nvSpPr>
          <p:spPr>
            <a:xfrm>
              <a:off x="6325131" y="2447390"/>
              <a:ext cx="2517317" cy="25392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683" y="3217807"/>
              <a:ext cx="1908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Predict whether the patient has Alzheimer’s Disease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99713" y="27119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RESULT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6639" y="2780928"/>
            <a:ext cx="2323991" cy="1301666"/>
            <a:chOff x="1403648" y="3017954"/>
            <a:chExt cx="2880320" cy="1620000"/>
          </a:xfrm>
        </p:grpSpPr>
        <p:pic>
          <p:nvPicPr>
            <p:cNvPr id="21" name="Picture 4" descr="http://www.mr-tip.com/exam_gifs/brain_mri_transversal_t1_0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968" y="3017954"/>
              <a:ext cx="162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upload.wikimedia.org/wikipedia/en/a/ae/Sagittal_brain_MRI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017954"/>
              <a:ext cx="1434686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361998" y="434788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MR images of the brain</a:t>
            </a:r>
          </a:p>
        </p:txBody>
      </p:sp>
    </p:spTree>
    <p:extLst>
      <p:ext uri="{BB962C8B-B14F-4D97-AF65-F5344CB8AC3E}">
        <p14:creationId xmlns:p14="http://schemas.microsoft.com/office/powerpoint/2010/main" val="4941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325715" y="188640"/>
            <a:ext cx="3174277" cy="1008112"/>
          </a:xfrm>
          <a:prstGeom prst="cloudCallout">
            <a:avLst>
              <a:gd name="adj1" fmla="val -60387"/>
              <a:gd name="adj2" fmla="val -32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a computer program?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9402" y="1196752"/>
            <a:ext cx="452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 medical imaging…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2339218"/>
            <a:ext cx="2774230" cy="3178014"/>
            <a:chOff x="251520" y="2339218"/>
            <a:chExt cx="2774230" cy="3178014"/>
          </a:xfrm>
        </p:grpSpPr>
        <p:sp>
          <p:nvSpPr>
            <p:cNvPr id="2" name="Rounded Rectangle 1"/>
            <p:cNvSpPr/>
            <p:nvPr/>
          </p:nvSpPr>
          <p:spPr>
            <a:xfrm>
              <a:off x="251520" y="2339218"/>
              <a:ext cx="2774230" cy="31780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9630" y="2369536"/>
              <a:ext cx="872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DATA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33270" y="2776096"/>
            <a:ext cx="3130426" cy="2446531"/>
            <a:chOff x="3025750" y="2564903"/>
            <a:chExt cx="3130426" cy="2446531"/>
          </a:xfrm>
        </p:grpSpPr>
        <p:pic>
          <p:nvPicPr>
            <p:cNvPr id="7170" name="Picture 2" descr="http://bundabergcomputers.com.au/wp-content/uploads/2013/12/compu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750" y="2896598"/>
              <a:ext cx="2586933" cy="1612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entagon 4"/>
            <p:cNvSpPr/>
            <p:nvPr/>
          </p:nvSpPr>
          <p:spPr>
            <a:xfrm>
              <a:off x="3025750" y="2564903"/>
              <a:ext cx="3130426" cy="2446531"/>
            </a:xfrm>
            <a:prstGeom prst="homePlate">
              <a:avLst>
                <a:gd name="adj" fmla="val 308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2403" y="436510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Measure amount dense breast tissue…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650" y="2619460"/>
              <a:ext cx="1493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PROGRAM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5131" y="2658583"/>
            <a:ext cx="2517317" cy="2539284"/>
            <a:chOff x="6325131" y="2447390"/>
            <a:chExt cx="2517317" cy="2539284"/>
          </a:xfrm>
        </p:grpSpPr>
        <p:sp>
          <p:nvSpPr>
            <p:cNvPr id="15" name="Rounded Rectangle 14"/>
            <p:cNvSpPr/>
            <p:nvPr/>
          </p:nvSpPr>
          <p:spPr>
            <a:xfrm>
              <a:off x="6325131" y="2447390"/>
              <a:ext cx="2517317" cy="25392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683" y="3217807"/>
              <a:ext cx="19082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Predict risk of developing breast cancer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99713" y="27119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RESULT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1998" y="434788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Mammogram acquired during routine screening + patient data</a:t>
            </a:r>
          </a:p>
        </p:txBody>
      </p:sp>
      <p:pic>
        <p:nvPicPr>
          <p:cNvPr id="22" name="Picture 3" descr="C:\isbe\for_jim\lines_overla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9896" y="2738868"/>
            <a:ext cx="1224483" cy="164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19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325715" y="188640"/>
            <a:ext cx="3174277" cy="1008112"/>
          </a:xfrm>
          <a:prstGeom prst="cloudCallout">
            <a:avLst>
              <a:gd name="adj1" fmla="val -60387"/>
              <a:gd name="adj2" fmla="val -32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a computer program?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9402" y="1196752"/>
            <a:ext cx="452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 medical imaging…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2339218"/>
            <a:ext cx="2774230" cy="3178014"/>
            <a:chOff x="251520" y="2339218"/>
            <a:chExt cx="2774230" cy="3178014"/>
          </a:xfrm>
        </p:grpSpPr>
        <p:sp>
          <p:nvSpPr>
            <p:cNvPr id="2" name="Rounded Rectangle 1"/>
            <p:cNvSpPr/>
            <p:nvPr/>
          </p:nvSpPr>
          <p:spPr>
            <a:xfrm>
              <a:off x="251520" y="2339218"/>
              <a:ext cx="2774230" cy="31780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9630" y="2369536"/>
              <a:ext cx="872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DATA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33270" y="2776096"/>
            <a:ext cx="3130426" cy="2446531"/>
            <a:chOff x="3025750" y="2564903"/>
            <a:chExt cx="3130426" cy="2446531"/>
          </a:xfrm>
        </p:grpSpPr>
        <p:pic>
          <p:nvPicPr>
            <p:cNvPr id="7170" name="Picture 2" descr="http://bundabergcomputers.com.au/wp-content/uploads/2013/12/compu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750" y="2896598"/>
              <a:ext cx="2586933" cy="1612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entagon 4"/>
            <p:cNvSpPr/>
            <p:nvPr/>
          </p:nvSpPr>
          <p:spPr>
            <a:xfrm>
              <a:off x="3025750" y="2564903"/>
              <a:ext cx="3130426" cy="2446531"/>
            </a:xfrm>
            <a:prstGeom prst="homePlate">
              <a:avLst>
                <a:gd name="adj" fmla="val 308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2403" y="4365104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Measure change in size of tumour…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6650" y="2619460"/>
              <a:ext cx="156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PROGRAM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5131" y="2658583"/>
            <a:ext cx="2517317" cy="2539284"/>
            <a:chOff x="6325131" y="2447390"/>
            <a:chExt cx="2517317" cy="2539284"/>
          </a:xfrm>
        </p:grpSpPr>
        <p:sp>
          <p:nvSpPr>
            <p:cNvPr id="15" name="Rounded Rectangle 14"/>
            <p:cNvSpPr/>
            <p:nvPr/>
          </p:nvSpPr>
          <p:spPr>
            <a:xfrm>
              <a:off x="6325131" y="2447390"/>
              <a:ext cx="2517317" cy="25392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683" y="3217807"/>
              <a:ext cx="19082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Tell doctor/drugs company if the drug is working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99713" y="27119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RESULT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1998" y="434788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MRI liver tumours before and after drug treatment</a:t>
            </a:r>
          </a:p>
        </p:txBody>
      </p:sp>
      <p:pic>
        <p:nvPicPr>
          <p:cNvPr id="20" name="Picture 6" descr="https://s3.amazonaws.com/healthtap-public/ht-staging/user_answer/avatars/271298/large/open-uri20120704-26683-1er9bvf.jpeg?13414352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38868"/>
            <a:ext cx="1664495" cy="16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4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nask.man.ac.uk\home$\My Pictures\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325716" y="188640"/>
            <a:ext cx="3456384" cy="1584176"/>
          </a:xfrm>
          <a:prstGeom prst="cloudCallout">
            <a:avLst>
              <a:gd name="adj1" fmla="val -58332"/>
              <a:gd name="adj2" fmla="val 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 computer programming mean?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1971" y="1124744"/>
            <a:ext cx="389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Writing your own computer programs...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9628" y="14865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… telling the computer to do exactly what you want.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220072" y="1988840"/>
            <a:ext cx="3456384" cy="1584176"/>
          </a:xfrm>
          <a:prstGeom prst="cloudCallout">
            <a:avLst>
              <a:gd name="adj1" fmla="val -61157"/>
              <a:gd name="adj2" fmla="val 9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a programming language?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 way of translating human logic into commands a computer understands…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29487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… like human languages, there a lots of different languages (often similar to each other), each with a specific set of rules (syntax, grammar) to obey.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395536" y="4437112"/>
            <a:ext cx="3456384" cy="1080120"/>
          </a:xfrm>
          <a:prstGeom prst="cloudCallout">
            <a:avLst>
              <a:gd name="adj1" fmla="val 61616"/>
              <a:gd name="adj2" fmla="val 34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is ‘code’?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1920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 chunk of commands in a specific programming language…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3968" y="49771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 program consists of bits of code put together in a logical way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4864" y="5661248"/>
            <a:ext cx="5851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… by using other people’s code, you can incorporate bits of their program in your own (as long as you’re using the same language!).</a:t>
            </a:r>
          </a:p>
        </p:txBody>
      </p:sp>
    </p:spTree>
    <p:extLst>
      <p:ext uri="{BB962C8B-B14F-4D97-AF65-F5344CB8AC3E}">
        <p14:creationId xmlns:p14="http://schemas.microsoft.com/office/powerpoint/2010/main" val="25625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" grpId="0"/>
      <p:bldP spid="10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2248</Words>
  <Application>Microsoft Office PowerPoint</Application>
  <PresentationFormat>On-screen Show (4:3)</PresentationFormat>
  <Paragraphs>303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Bradley Hand ITC</vt:lpstr>
      <vt:lpstr>Calibri</vt:lpstr>
      <vt:lpstr>Office Theme</vt:lpstr>
      <vt:lpstr>Programming tutorial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python differ from Matlab?</vt:lpstr>
      <vt:lpstr>Course aims</vt:lpstr>
      <vt:lpstr>PowerPoint Presentation</vt:lpstr>
      <vt:lpstr>For this course, consider Matlab and python as interchangeable…  you can use either or both.   I will demonstrate mainly in Matlab, but everything we do will be very similar in both… just watch out for the subtle differences! </vt:lpstr>
      <vt:lpstr>vs</vt:lpstr>
      <vt:lpstr>First tasks</vt:lpstr>
      <vt:lpstr>First tasks</vt:lpstr>
      <vt:lpstr>Lesson Overview</vt:lpstr>
      <vt:lpstr>Command window</vt:lpstr>
      <vt:lpstr>Command window</vt:lpstr>
      <vt:lpstr>In Spyder: console</vt:lpstr>
      <vt:lpstr>Assigning Variables</vt:lpstr>
      <vt:lpstr>Workspace</vt:lpstr>
      <vt:lpstr>Workspace</vt:lpstr>
      <vt:lpstr>Suppressing visual output </vt:lpstr>
      <vt:lpstr>Let's compute the number of seconds in a year…</vt:lpstr>
      <vt:lpstr>Scripts</vt:lpstr>
      <vt:lpstr>Calling a script from the command-line</vt:lpstr>
      <vt:lpstr>How many seconds in…</vt:lpstr>
      <vt:lpstr>Matlab Functions</vt:lpstr>
      <vt:lpstr>Python Functions</vt:lpstr>
      <vt:lpstr>What differences did you spot between the Matlab and python functions?</vt:lpstr>
      <vt:lpstr>Inputs and output</vt:lpstr>
      <vt:lpstr>Exercises</vt:lpstr>
      <vt:lpstr>Variable, script and function names</vt:lpstr>
      <vt:lpstr>Scripts summary</vt:lpstr>
      <vt:lpstr>Functions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tutorial course</dc:title>
  <dc:creator>mberks</dc:creator>
  <cp:lastModifiedBy>Michael Berks</cp:lastModifiedBy>
  <cp:revision>72</cp:revision>
  <dcterms:created xsi:type="dcterms:W3CDTF">2013-02-07T17:14:49Z</dcterms:created>
  <dcterms:modified xsi:type="dcterms:W3CDTF">2022-10-31T15:15:15Z</dcterms:modified>
</cp:coreProperties>
</file>